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554" r:id="rId6"/>
    <p:sldId id="555" r:id="rId7"/>
    <p:sldId id="1227" r:id="rId8"/>
    <p:sldId id="1225" r:id="rId9"/>
    <p:sldId id="549" r:id="rId10"/>
    <p:sldId id="550" r:id="rId11"/>
    <p:sldId id="551" r:id="rId12"/>
    <p:sldId id="553" r:id="rId13"/>
    <p:sldId id="552" r:id="rId14"/>
    <p:sldId id="1228" r:id="rId15"/>
    <p:sldId id="1223" r:id="rId16"/>
    <p:sldId id="1100" r:id="rId17"/>
    <p:sldId id="1226" r:id="rId18"/>
    <p:sldId id="541" r:id="rId19"/>
  </p:sldIdLst>
  <p:sldSz cx="12192000" cy="6858000"/>
  <p:notesSz cx="12192000" cy="6858000"/>
  <p:embeddedFontLst>
    <p:embeddedFont>
      <p:font typeface="Abadi" panose="020B0604020104020204" pitchFamily="34" charset="0"/>
      <p:regular r:id="rId22"/>
    </p:embeddedFont>
    <p:embeddedFont>
      <p:font typeface="Microsoft JhengHei" panose="020B0604030504040204" pitchFamily="34" charset="-120"/>
      <p:regular r:id="rId23"/>
      <p:bold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lvl="0" algn="l" rtl="0">
      <a:defRPr lang="en-US" sz="1800" dirty="0">
        <a:solidFill>
          <a:schemeClr val="tx1"/>
        </a:solidFill>
        <a:latin typeface="+mn-lt"/>
      </a:defRPr>
    </a:lvl1pPr>
    <a:lvl2pPr marL="457200" lvl="1" algn="l" rtl="0">
      <a:defRPr lang="en-US" sz="1800" dirty="0">
        <a:solidFill>
          <a:schemeClr val="tx1"/>
        </a:solidFill>
        <a:latin typeface="+mn-lt"/>
      </a:defRPr>
    </a:lvl2pPr>
    <a:lvl3pPr marL="914400" lvl="2" algn="l" rtl="0">
      <a:defRPr lang="en-US" sz="1800" dirty="0">
        <a:solidFill>
          <a:schemeClr val="tx1"/>
        </a:solidFill>
        <a:latin typeface="+mn-lt"/>
      </a:defRPr>
    </a:lvl3pPr>
    <a:lvl4pPr marL="1371600" lvl="3" algn="l" rtl="0">
      <a:defRPr lang="en-US" sz="1800" dirty="0">
        <a:solidFill>
          <a:schemeClr val="tx1"/>
        </a:solidFill>
        <a:latin typeface="+mn-lt"/>
      </a:defRPr>
    </a:lvl4pPr>
    <a:lvl5pPr marL="1828800" lvl="4" algn="l" rtl="0">
      <a:defRPr lang="en-US" sz="1800" dirty="0">
        <a:solidFill>
          <a:schemeClr val="tx1"/>
        </a:solidFill>
        <a:latin typeface="+mn-lt"/>
      </a:defRPr>
    </a:lvl5pPr>
    <a:lvl6pPr marL="2286000" lvl="5" algn="l" rtl="0">
      <a:defRPr lang="en-US" sz="1800" dirty="0">
        <a:solidFill>
          <a:schemeClr val="tx1"/>
        </a:solidFill>
        <a:latin typeface="+mn-lt"/>
      </a:defRPr>
    </a:lvl6pPr>
    <a:lvl7pPr marL="2743200" lvl="6" algn="l" rtl="0">
      <a:defRPr lang="en-US" sz="1800" dirty="0">
        <a:solidFill>
          <a:schemeClr val="tx1"/>
        </a:solidFill>
        <a:latin typeface="+mn-lt"/>
      </a:defRPr>
    </a:lvl7pPr>
    <a:lvl8pPr marL="3200400" lvl="7" algn="l" rtl="0">
      <a:defRPr lang="en-US" sz="1800" dirty="0">
        <a:solidFill>
          <a:schemeClr val="tx1"/>
        </a:solidFill>
        <a:latin typeface="+mn-lt"/>
      </a:defRPr>
    </a:lvl8pPr>
    <a:lvl9pPr marL="3657600" lvl="8" algn="l" rtl="0">
      <a:defRPr lang="en-US" sz="1800" dirty="0">
        <a:solidFill>
          <a:schemeClr val="tx1"/>
        </a:solidFill>
        <a:latin typeface="+mn-l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3F3F"/>
    <a:srgbClr val="F5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5" d="100"/>
          <a:sy n="115" d="100"/>
        </p:scale>
        <p:origin x="4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166479-2685-4E0F-8444-34BD3C98E0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1D8CC6-65E2-4323-97F4-245E19127B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F2D1F-53CB-4116-B0B8-E97289FE75F1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8DF1A-7709-468E-BC88-F86435BCE7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A409E-AD92-47DF-8913-061C682C27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413A5-EAE9-4E69-A7E9-C948CB3436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75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4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ved=2ahUKEwjFt8SyvoLZAhULOBQKHYPQCIQQjRx6BAgAEAY&amp;url=https://en.wikipedia.org/wiki/Twitter&amp;psig=AOvVaw3WwtdLvrCSde7ox-CP6hV5&amp;ust=1517497901614127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 rotWithShape="1">
          <a:blip r:embed="rId2"/>
          <a:srcRect t="13562" b="190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0" y="3241677"/>
            <a:ext cx="9144000" cy="2320924"/>
          </a:xfrm>
        </p:spPr>
        <p:txBody>
          <a:bodyPr vert="horz" rtlCol="0" anchor="ctr">
            <a:normAutofit/>
          </a:bodyPr>
          <a:lstStyle>
            <a:lvl1pPr lvl="0" algn="ctr">
              <a:defRPr lang="en-US" sz="6000" b="1" dirty="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BDD751CB-2F25-4241-A844-E5AA3B33588C}" type="datetime1">
              <a:t>3/13/2024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B25F2DAB-DDEF-49C8-9BB1-697C49F372DB}" type="slidenum"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C1B3F8-55FE-4F3A-82D3-D7507F23B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60" y="762000"/>
            <a:ext cx="6088280" cy="20152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rtlCol="0" anchor="b"/>
          <a:lstStyle>
            <a:lvl1pPr lvl="0">
              <a:defRPr lang="en-US" sz="32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172200" cy="4873625"/>
          </a:xfrm>
        </p:spPr>
        <p:txBody>
          <a:bodyPr vert="horz" rtlCol="0"/>
          <a:lstStyle>
            <a:lvl1pPr marL="0" lvl="0" indent="0">
              <a:buNone/>
              <a:defRPr lang="en-US" sz="3200" dirty="0"/>
            </a:lvl1pPr>
            <a:lvl2pPr marL="457200" lvl="1" indent="0">
              <a:buNone/>
              <a:defRPr lang="en-US" sz="2800" dirty="0"/>
            </a:lvl2pPr>
            <a:lvl3pPr marL="914400" lvl="2" indent="0">
              <a:buNone/>
              <a:defRPr lang="en-US" sz="2400" dirty="0"/>
            </a:lvl3pPr>
            <a:lvl4pPr marL="1371600" lvl="3" indent="0">
              <a:buNone/>
              <a:defRPr lang="en-US" sz="2000" dirty="0"/>
            </a:lvl4pPr>
            <a:lvl5pPr marL="1828800" lvl="4" indent="0">
              <a:buNone/>
              <a:defRPr lang="en-US" sz="2000" dirty="0"/>
            </a:lvl5pPr>
            <a:lvl6pPr marL="2286000" lvl="5" indent="0">
              <a:buNone/>
              <a:defRPr lang="en-US" sz="2000" dirty="0"/>
            </a:lvl6pPr>
            <a:lvl7pPr marL="2743200" lvl="6" indent="0">
              <a:buNone/>
              <a:defRPr lang="en-US" sz="2000" dirty="0"/>
            </a:lvl7pPr>
            <a:lvl8pPr marL="3200400" lvl="7" indent="0">
              <a:buNone/>
              <a:defRPr lang="en-US" sz="2000" dirty="0"/>
            </a:lvl8pPr>
            <a:lvl9pPr marL="3657600" lvl="8" indent="0">
              <a:buNone/>
              <a:defRPr lang="en-US" sz="2000" dirty="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7"/>
          </a:xfrm>
        </p:spPr>
        <p:txBody>
          <a:bodyPr vert="horz" rtlCol="0"/>
          <a:lstStyle>
            <a:lvl1pPr marL="0" lvl="0" indent="0">
              <a:buNone/>
              <a:defRPr lang="en-US" sz="1600" dirty="0"/>
            </a:lvl1pPr>
            <a:lvl2pPr marL="457200" lvl="1" indent="0">
              <a:buNone/>
              <a:defRPr lang="en-US" sz="1400" dirty="0"/>
            </a:lvl2pPr>
            <a:lvl3pPr marL="914400" lvl="2" indent="0">
              <a:buNone/>
              <a:defRPr lang="en-US" sz="1200" dirty="0"/>
            </a:lvl3pPr>
            <a:lvl4pPr marL="1371600" lvl="3" indent="0">
              <a:buNone/>
              <a:defRPr lang="en-US" sz="1000" dirty="0"/>
            </a:lvl4pPr>
            <a:lvl5pPr marL="1828800" lvl="4" indent="0">
              <a:buNone/>
              <a:defRPr lang="en-US" sz="1000" dirty="0"/>
            </a:lvl5pPr>
            <a:lvl6pPr marL="2286000" lvl="5" indent="0">
              <a:buNone/>
              <a:defRPr lang="en-US" sz="1000" dirty="0"/>
            </a:lvl6pPr>
            <a:lvl7pPr marL="2743200" lvl="6" indent="0">
              <a:buNone/>
              <a:defRPr lang="en-US" sz="1000" dirty="0"/>
            </a:lvl7pPr>
            <a:lvl8pPr marL="3200400" lvl="7" indent="0">
              <a:buNone/>
              <a:defRPr lang="en-US" sz="1000" dirty="0"/>
            </a:lvl8pPr>
            <a:lvl9pPr marL="3657600" lvl="8" indent="0">
              <a:buNone/>
              <a:defRPr lang="en-US" sz="1000" dirty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A7681381-07D4-4A3F-98A0-ED50EFB13A24}" type="datetime1">
              <a:t>3/13/2024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07266407-3576-4BE1-8D66-BCE345D9AE1B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idx="1"/>
          </p:nvPr>
        </p:nvSpPr>
        <p:spPr/>
        <p:txBody>
          <a:bodyPr vert="horz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497ABDE5-DD43-4B37-A5B6-F23E07BA9090}" type="datetime1"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94A816D1-8FED-4679-8986-FAB71CD87041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</p:spPr>
        <p:txBody>
          <a:bodyPr vert="horz" rtlCol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</p:spPr>
        <p:txBody>
          <a:bodyPr vert="horz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66579EC6-4EEE-4732-8C64-CCE25415328E}" type="datetime1"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4954BFE5-99C6-442C-B633-8D3A1598F4E9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BDD751CB-2F25-4241-A844-E5AA3B33588C}" type="datetime1">
              <a:t>3/13/2024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B25F2DAB-DDEF-49C8-9BB1-697C49F372DB}" type="slidenum">
              <a:t>‹#›</a:t>
            </a:fld>
            <a:endParaRPr lang="en-US" dirty="0"/>
          </a:p>
        </p:txBody>
      </p:sp>
      <p:pic>
        <p:nvPicPr>
          <p:cNvPr id="2" name="Picture 6"/>
          <p:cNvPicPr>
            <a:picLocks noChangeAspect="1"/>
          </p:cNvPicPr>
          <p:nvPr userDrawn="1"/>
        </p:nvPicPr>
        <p:blipFill rotWithShape="1">
          <a:blip r:embed="rId2"/>
          <a:srcRect t="13562" b="19043"/>
          <a:stretch/>
        </p:blipFill>
        <p:spPr>
          <a:xfrm>
            <a:off x="-8313" y="-1"/>
            <a:ext cx="12192000" cy="6858000"/>
          </a:xfrm>
          <a:prstGeom prst="rect">
            <a:avLst/>
          </a:prstGeom>
        </p:spPr>
      </p:pic>
      <p:pic>
        <p:nvPicPr>
          <p:cNvPr id="8" name="Picture 2" descr="Image result for twitter">
            <a:hlinkClick r:id="rId3"/>
            <a:extLst>
              <a:ext uri="{FF2B5EF4-FFF2-40B4-BE49-F238E27FC236}">
                <a16:creationId xmlns:a16="http://schemas.microsoft.com/office/drawing/2014/main" id="{C43A91E1-02B8-4C0F-A3A9-12F8557014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64" y="6005986"/>
            <a:ext cx="576000" cy="46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AE17279-3203-4C45-945A-B43D0294AB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018" y="4191000"/>
            <a:ext cx="2383582" cy="2383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63B52B-E17A-4029-A80F-C89C0966C6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64" y="5045752"/>
            <a:ext cx="576000" cy="55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8A5BC4-736E-470F-8A5E-657A6733469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64" y="4234936"/>
            <a:ext cx="576000" cy="41038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9F965-7269-4DE5-8412-C85BE6FEF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200" y="3962400"/>
            <a:ext cx="6324600" cy="9227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/>
              <a:t>whomever@craftprospect.com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BA5B49B-B043-4046-99C0-D162680B5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751578"/>
            <a:ext cx="10515600" cy="701731"/>
          </a:xfrm>
        </p:spPr>
        <p:txBody>
          <a:bodyPr wrap="square">
            <a:spAutoFit/>
          </a:bodyPr>
          <a:lstStyle>
            <a:lvl1pPr marL="0" indent="0" algn="ctr">
              <a:buNone/>
              <a:defRPr sz="4400" b="1">
                <a:solidFill>
                  <a:srgbClr val="E93F3F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FD85A6-3A64-4785-965E-9CC33727488A}"/>
              </a:ext>
            </a:extLst>
          </p:cNvPr>
          <p:cNvSpPr txBox="1"/>
          <p:nvPr userDrawn="1"/>
        </p:nvSpPr>
        <p:spPr>
          <a:xfrm>
            <a:off x="1409700" y="4890748"/>
            <a:ext cx="5257800" cy="16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www.craftprospect.com</a:t>
            </a:r>
          </a:p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@</a:t>
            </a:r>
            <a:r>
              <a:rPr lang="en-US" sz="3200" dirty="0" err="1">
                <a:solidFill>
                  <a:schemeClr val="bg1">
                    <a:lumMod val="85000"/>
                  </a:schemeClr>
                </a:solidFill>
              </a:rPr>
              <a:t>craftprospect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4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 vert="horz" rtlCol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18E11E46-079C-46DD-B412-FCFA4051B211}" type="datetime1"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49914728-AFB3-4C59-8630-1D073813AF31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vert="horz" rtlCol="0" anchor="b"/>
          <a:lstStyle>
            <a:lvl1pPr lvl="0">
              <a:defRPr lang="en-US" sz="60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 vert="horz" rtlCol="0"/>
          <a:lstStyle>
            <a:lvl1pPr marL="0" lvl="0" indent="0">
              <a:buNone/>
              <a:defRPr lang="en-US" sz="2400" dirty="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lang="en-US" sz="20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45A0B040-4A42-42CF-B8CC-52DA8CA0094C}" type="datetime1"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0F429443-1909-43BA-9664-1B0A6B799A24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 vert="horz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 vert="horz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9C8F52AE-C283-42F1-AF6B-D37897CF2264}" type="datetime1">
              <a:t>3/13/2024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1BB334D1-DA27-4D80-8B0A-D6DBEAABC48C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vert="horz" rtlCol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vert="horz" rtlCol="0" anchor="b"/>
          <a:lstStyle>
            <a:lvl1pPr marL="0" lvl="0" indent="0">
              <a:buNone/>
              <a:defRPr lang="en-US" sz="2400" b="1" dirty="0"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 vert="horz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</p:spPr>
        <p:txBody>
          <a:bodyPr vert="horz" rtlCol="0" anchor="b"/>
          <a:lstStyle>
            <a:lvl1pPr marL="0" lvl="0" indent="0">
              <a:buNone/>
              <a:defRPr lang="en-US" sz="2400" b="1" dirty="0"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/>
          </p:nvPr>
        </p:nvSpPr>
        <p:spPr>
          <a:xfrm>
            <a:off x="6172200" y="2505075"/>
            <a:ext cx="5183187" cy="3684588"/>
          </a:xfrm>
        </p:spPr>
        <p:txBody>
          <a:bodyPr vert="horz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73B050E7-2C66-4659-A000-2797CC1A1D7C}" type="datetime1">
              <a:t>3/13/2024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8E45337C-E743-44A6-B713-1DE3DF6DC629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0825CDD3-C28B-4D4E-A886-35D1FE218D65}" type="datetime1">
              <a:t>3/13/2024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A41B3A2D-AC28-45A5-859B-9382595FF124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DCE8F9B4-35D0-44F6-9AA3-B71C89A74D0D}" type="datetime1">
              <a:t>3/13/2024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66354901-2AC4-4C8A-822A-42A818987910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rtlCol="0" anchor="b"/>
          <a:lstStyle>
            <a:lvl1pPr lvl="0">
              <a:defRPr lang="en-US" sz="3200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5"/>
            <a:ext cx="6172200" cy="4873625"/>
          </a:xfrm>
        </p:spPr>
        <p:txBody>
          <a:bodyPr vert="horz" rtlCol="0"/>
          <a:lstStyle>
            <a:lvl1pPr lvl="0">
              <a:defRPr lang="en-US" sz="3200" dirty="0"/>
            </a:lvl1pPr>
            <a:lvl2pPr lvl="1">
              <a:defRPr lang="en-US" sz="2800" dirty="0"/>
            </a:lvl2pPr>
            <a:lvl3pPr lvl="2">
              <a:defRPr lang="en-US" sz="2400" dirty="0"/>
            </a:lvl3pPr>
            <a:lvl4pPr lvl="3">
              <a:defRPr lang="en-US" sz="2000" dirty="0"/>
            </a:lvl4pPr>
            <a:lvl5pPr lvl="4">
              <a:defRPr lang="en-US" sz="2000" dirty="0"/>
            </a:lvl5pPr>
            <a:lvl6pPr lvl="5">
              <a:defRPr lang="en-US" sz="2000" dirty="0"/>
            </a:lvl6pPr>
            <a:lvl7pPr lvl="6">
              <a:defRPr lang="en-US" sz="2000" dirty="0"/>
            </a:lvl7pPr>
            <a:lvl8pPr lvl="7">
              <a:defRPr lang="en-US" sz="2000" dirty="0"/>
            </a:lvl8pPr>
            <a:lvl9pPr lvl="8">
              <a:defRPr lang="en-US" sz="2000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7"/>
          </a:xfrm>
        </p:spPr>
        <p:txBody>
          <a:bodyPr vert="horz" rtlCol="0"/>
          <a:lstStyle>
            <a:lvl1pPr marL="0" lvl="0" indent="0">
              <a:buNone/>
              <a:defRPr lang="en-US" sz="1600" dirty="0"/>
            </a:lvl1pPr>
            <a:lvl2pPr marL="457200" lvl="1" indent="0">
              <a:buNone/>
              <a:defRPr lang="en-US" sz="1400" dirty="0"/>
            </a:lvl2pPr>
            <a:lvl3pPr marL="914400" lvl="2" indent="0">
              <a:buNone/>
              <a:defRPr lang="en-US" sz="1200" dirty="0"/>
            </a:lvl3pPr>
            <a:lvl4pPr marL="1371600" lvl="3" indent="0">
              <a:buNone/>
              <a:defRPr lang="en-US" sz="1000" dirty="0"/>
            </a:lvl4pPr>
            <a:lvl5pPr marL="1828800" lvl="4" indent="0">
              <a:buNone/>
              <a:defRPr lang="en-US" sz="1000" dirty="0"/>
            </a:lvl5pPr>
            <a:lvl6pPr marL="2286000" lvl="5" indent="0">
              <a:buNone/>
              <a:defRPr lang="en-US" sz="1000" dirty="0"/>
            </a:lvl6pPr>
            <a:lvl7pPr marL="2743200" lvl="6" indent="0">
              <a:buNone/>
              <a:defRPr lang="en-US" sz="1000" dirty="0"/>
            </a:lvl7pPr>
            <a:lvl8pPr marL="3200400" lvl="7" indent="0">
              <a:buNone/>
              <a:defRPr lang="en-US" sz="1000" dirty="0"/>
            </a:lvl8pPr>
            <a:lvl9pPr marL="3657600" lvl="8" indent="0">
              <a:buNone/>
              <a:defRPr lang="en-US" sz="1000" dirty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fld id="{110F7DFC-692C-46AE-AC5C-8B0708D7E031}" type="datetime1">
              <a:t>3/13/2024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609BD55A-8F17-4161-BEB3-441047AB1E7F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426204" y="0"/>
            <a:ext cx="11765796" cy="6858000"/>
            <a:chOff x="426204" y="0"/>
            <a:chExt cx="11765796" cy="6858000"/>
          </a:xfrm>
        </p:grpSpPr>
        <p:pic>
          <p:nvPicPr>
            <p:cNvPr id="3" name="Picture 8"/>
            <p:cNvPicPr>
              <a:picLocks noChangeAspect="1"/>
            </p:cNvPicPr>
            <p:nvPr/>
          </p:nvPicPr>
          <p:blipFill rotWithShape="1">
            <a:blip r:embed="rId14">
              <a:lum bright="90000" contrast="-90000"/>
              <a:extLst>
                <a:ext uri="{45889E2E-977F-433F-A97C-04C26A336791}">
                  <a14:imgProps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>
                    <a14:imgLayer>
                      <a14:imgEffect>
                        <a14:brightnessContrast bright="90000" contrast="-90000"/>
                      </a14:imgEffect>
                    </a14:imgLayer>
                  </a14:imgProps>
                </a:ext>
                <a:ext uri="{DAAD3921-2115-47DD-B4B8-D11BC32F49A5}">
                  <a14:useLocalDpi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0"/>
                </a:ext>
              </a:extLst>
            </a:blip>
            <a:srcRect b="23687"/>
            <a:stretch/>
          </p:blipFill>
          <p:spPr>
            <a:xfrm>
              <a:off x="426204" y="2995681"/>
              <a:ext cx="4138892" cy="3862319"/>
            </a:xfrm>
            <a:prstGeom prst="rect">
              <a:avLst/>
            </a:prstGeom>
          </p:spPr>
        </p:pic>
        <p:pic>
          <p:nvPicPr>
            <p:cNvPr id="4" name="Picture 9"/>
            <p:cNvPicPr>
              <a:picLocks noChangeAspect="1"/>
            </p:cNvPicPr>
            <p:nvPr/>
          </p:nvPicPr>
          <p:blipFill rotWithShape="1">
            <a:blip r:embed="rId14">
              <a:lum bright="90000" contrast="-90000"/>
              <a:extLst>
                <a:ext uri="{223CC0C3-8814-47D3-AF53-142C60912DA7}">
                  <a14:imgProps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>
                    <a14:imgLayer>
                      <a14:imgEffect>
                        <a14:brightnessContrast bright="90000" contrast="-90000"/>
                      </a14:imgEffect>
                    </a14:imgLayer>
                  </a14:imgProps>
                </a:ext>
                <a:ext uri="{0A66EA09-9B75-4F49-822B-8A40113D74FD}">
                  <a14:useLocalDpi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0"/>
                </a:ext>
              </a:extLst>
            </a:blip>
            <a:srcRect t="21879" r="19235"/>
            <a:stretch/>
          </p:blipFill>
          <p:spPr>
            <a:xfrm>
              <a:off x="6519334" y="0"/>
              <a:ext cx="5672666" cy="6709625"/>
            </a:xfrm>
            <a:prstGeom prst="rect">
              <a:avLst/>
            </a:prstGeom>
          </p:spPr>
        </p:pic>
      </p:grp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262BA-C2AD-4E85-A564-3BCBD6964987}" type="datetime1">
              <a:t>3/13/2024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76BBE-CB93-4C46-B349-DCD3438F708B}" type="slidenum">
              <a:t>‹#›</a:t>
            </a:fld>
            <a:endParaRPr lang="en-US" dirty="0"/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6204" y="365466"/>
            <a:ext cx="411996" cy="503802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lvl="0" algn="l" rtl="0" eaLnBrk="1" hangingPunct="1">
        <a:lnSpc>
          <a:spcPct val="90000"/>
        </a:lnSpc>
        <a:spcBef>
          <a:spcPct val="0"/>
        </a:spcBef>
        <a:buNone/>
        <a:defRPr lang="en-US" sz="4400" dirty="0">
          <a:solidFill>
            <a:schemeClr val="tx1"/>
          </a:solidFill>
          <a:latin typeface="Abadi" panose="020B0604020104020204" pitchFamily="34" charset="0"/>
        </a:defRPr>
      </a:lvl1pPr>
    </p:titleStyle>
    <p:bodyStyle>
      <a:lvl1pPr marL="228600" lvl="0" indent="-228600" algn="l" rtl="0" eaLnBrk="1" hangingPunct="1">
        <a:lnSpc>
          <a:spcPct val="90000"/>
        </a:lnSpc>
        <a:spcBef>
          <a:spcPts val="1000"/>
        </a:spcBef>
        <a:buFont typeface="Arial"/>
        <a:buChar char="•"/>
        <a:defRPr lang="en-US" sz="2800" dirty="0">
          <a:solidFill>
            <a:schemeClr val="tx1"/>
          </a:solidFill>
          <a:latin typeface="+mn-lt"/>
        </a:defRPr>
      </a:lvl1pPr>
      <a:lvl2pPr marL="685800" lvl="1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lang="en-US" sz="2400" dirty="0">
          <a:solidFill>
            <a:schemeClr val="tx1"/>
          </a:solidFill>
          <a:latin typeface="+mn-lt"/>
        </a:defRPr>
      </a:lvl2pPr>
      <a:lvl3pPr marL="1143000" lvl="2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lang="en-US" sz="2000" dirty="0">
          <a:solidFill>
            <a:schemeClr val="tx1"/>
          </a:solidFill>
          <a:latin typeface="+mn-lt"/>
        </a:defRPr>
      </a:lvl3pPr>
      <a:lvl4pPr marL="1600200" lvl="3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lang="en-US" sz="1800" dirty="0">
          <a:solidFill>
            <a:schemeClr val="tx1"/>
          </a:solidFill>
          <a:latin typeface="+mn-lt"/>
        </a:defRPr>
      </a:lvl4pPr>
      <a:lvl5pPr marL="2057400" lvl="4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lang="en-US" sz="1800" dirty="0">
          <a:solidFill>
            <a:schemeClr val="tx1"/>
          </a:solidFill>
          <a:latin typeface="+mn-lt"/>
        </a:defRPr>
      </a:lvl5pPr>
      <a:lvl6pPr marL="2514600" lvl="5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lang="en-US" sz="1800" dirty="0">
          <a:solidFill>
            <a:schemeClr val="tx1"/>
          </a:solidFill>
          <a:latin typeface="+mn-lt"/>
        </a:defRPr>
      </a:lvl6pPr>
      <a:lvl7pPr marL="2971800" lvl="6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lang="en-US" sz="1800" dirty="0">
          <a:solidFill>
            <a:schemeClr val="tx1"/>
          </a:solidFill>
          <a:latin typeface="+mn-lt"/>
        </a:defRPr>
      </a:lvl7pPr>
      <a:lvl8pPr marL="3429000" lvl="7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lang="en-US" sz="1800" dirty="0">
          <a:solidFill>
            <a:schemeClr val="tx1"/>
          </a:solidFill>
          <a:latin typeface="+mn-lt"/>
        </a:defRPr>
      </a:lvl8pPr>
      <a:lvl9pPr marL="3886200" lvl="8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lang="en-US" sz="1800" dirty="0">
          <a:solidFill>
            <a:schemeClr val="tx1"/>
          </a:solidFill>
          <a:latin typeface="+mn-lt"/>
        </a:defRPr>
      </a:lvl9pPr>
    </p:bodyStyle>
    <p:otherStyle>
      <a:lvl1pPr marL="0" lvl="0" algn="l" rtl="0" eaLnBrk="1" hangingPunct="1">
        <a:defRPr lang="en-US" sz="1800" dirty="0">
          <a:solidFill>
            <a:schemeClr val="tx1"/>
          </a:solidFill>
          <a:latin typeface="+mn-lt"/>
        </a:defRPr>
      </a:lvl1pPr>
      <a:lvl2pPr marL="457200" lvl="1" algn="l" rtl="0" eaLnBrk="1" hangingPunct="1">
        <a:defRPr lang="en-US" sz="1800" dirty="0">
          <a:solidFill>
            <a:schemeClr val="tx1"/>
          </a:solidFill>
          <a:latin typeface="+mn-lt"/>
        </a:defRPr>
      </a:lvl2pPr>
      <a:lvl3pPr marL="914400" lvl="2" algn="l" rtl="0" eaLnBrk="1" hangingPunct="1">
        <a:defRPr lang="en-US" sz="1800" dirty="0">
          <a:solidFill>
            <a:schemeClr val="tx1"/>
          </a:solidFill>
          <a:latin typeface="+mn-lt"/>
        </a:defRPr>
      </a:lvl3pPr>
      <a:lvl4pPr marL="1371600" lvl="3" algn="l" rtl="0" eaLnBrk="1" hangingPunct="1">
        <a:defRPr lang="en-US" sz="1800" dirty="0">
          <a:solidFill>
            <a:schemeClr val="tx1"/>
          </a:solidFill>
          <a:latin typeface="+mn-lt"/>
        </a:defRPr>
      </a:lvl4pPr>
      <a:lvl5pPr marL="1828800" lvl="4" algn="l" rtl="0" eaLnBrk="1" hangingPunct="1">
        <a:defRPr lang="en-US" sz="1800" dirty="0">
          <a:solidFill>
            <a:schemeClr val="tx1"/>
          </a:solidFill>
          <a:latin typeface="+mn-lt"/>
        </a:defRPr>
      </a:lvl5pPr>
      <a:lvl6pPr marL="2286000" lvl="5" algn="l" rtl="0" eaLnBrk="1" hangingPunct="1">
        <a:defRPr lang="en-US" sz="1800" dirty="0">
          <a:solidFill>
            <a:schemeClr val="tx1"/>
          </a:solidFill>
          <a:latin typeface="+mn-lt"/>
        </a:defRPr>
      </a:lvl6pPr>
      <a:lvl7pPr marL="2743200" lvl="6" algn="l" rtl="0" eaLnBrk="1" hangingPunct="1">
        <a:defRPr lang="en-US" sz="1800" dirty="0">
          <a:solidFill>
            <a:schemeClr val="tx1"/>
          </a:solidFill>
          <a:latin typeface="+mn-lt"/>
        </a:defRPr>
      </a:lvl7pPr>
      <a:lvl8pPr marL="3200400" lvl="7" algn="l" rtl="0" eaLnBrk="1" hangingPunct="1">
        <a:defRPr lang="en-US" sz="1800" dirty="0">
          <a:solidFill>
            <a:schemeClr val="tx1"/>
          </a:solidFill>
          <a:latin typeface="+mn-lt"/>
        </a:defRPr>
      </a:lvl8pPr>
      <a:lvl9pPr marL="3657600" lvl="8" algn="l" rtl="0" eaLnBrk="1" hangingPunct="1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EF1DEC-1B07-42C6-B817-C7601DABE2C0}"/>
              </a:ext>
            </a:extLst>
          </p:cNvPr>
          <p:cNvSpPr txBox="1">
            <a:spLocks/>
          </p:cNvSpPr>
          <p:nvPr/>
        </p:nvSpPr>
        <p:spPr>
          <a:xfrm>
            <a:off x="1676400" y="34290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lvl="0" algn="ctr" rtl="0">
              <a:lnSpc>
                <a:spcPct val="90000"/>
              </a:lnSpc>
              <a:spcBef>
                <a:spcPct val="0"/>
              </a:spcBef>
              <a:buNone/>
              <a:defRPr lang="en-US" sz="6000" dirty="0">
                <a:solidFill>
                  <a:schemeClr val="tx1"/>
                </a:solidFill>
                <a:latin typeface="Microsoft JhengHei"/>
              </a:defRPr>
            </a:lvl1pPr>
          </a:lstStyle>
          <a:p>
            <a:endParaRPr lang="en-GB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A185AD-076C-454B-B23F-495703EE1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60" y="762000"/>
            <a:ext cx="6088280" cy="20152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5CBE1-E743-8521-6866-80B5D8313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VOLT – External Slides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FEEC-9CC1-E4F2-EC0A-D271E144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Responsive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59B3E-132E-5B9E-E7D0-BFD2C44FB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6049888" cy="4351338"/>
          </a:xfrm>
        </p:spPr>
        <p:txBody>
          <a:bodyPr>
            <a:normAutofit/>
          </a:bodyPr>
          <a:lstStyle/>
          <a:p>
            <a:r>
              <a:rPr lang="en-GB" sz="2000" dirty="0"/>
              <a:t>Provides in orbit responsive decision making</a:t>
            </a:r>
          </a:p>
          <a:p>
            <a:pPr lvl="1"/>
            <a:r>
              <a:rPr lang="en-GB" sz="1600" dirty="0"/>
              <a:t>Feature detection using Neural Networks </a:t>
            </a:r>
          </a:p>
          <a:p>
            <a:pPr lvl="1"/>
            <a:r>
              <a:rPr lang="en-GB" sz="1600" dirty="0"/>
              <a:t>Forward and Nadir pointing enabling reactive decision making</a:t>
            </a:r>
          </a:p>
          <a:p>
            <a:pPr lvl="1"/>
            <a:r>
              <a:rPr lang="en-GB" sz="1600" dirty="0"/>
              <a:t>Tasking hyperspectral imager based on areas of interest</a:t>
            </a:r>
          </a:p>
          <a:p>
            <a:pPr lvl="1"/>
            <a:r>
              <a:rPr lang="en-GB" sz="1600" dirty="0"/>
              <a:t>Identifying ground station availability through cloud detection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1DF767-95B0-33DB-7822-B749B272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21D7DAA-6C6C-0A79-705F-222599524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28DC55-7A01-0E78-2F1D-C2AE81CC3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AF6FD0C-0E10-D5EC-B994-295734B3B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4511" r="860" b="4698"/>
          <a:stretch/>
        </p:blipFill>
        <p:spPr bwMode="auto">
          <a:xfrm>
            <a:off x="3068564" y="3078616"/>
            <a:ext cx="3511675" cy="301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2932758-0933-7A4B-D05E-9D9AE7F31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t="4473" r="1463" b="4476"/>
          <a:stretch/>
        </p:blipFill>
        <p:spPr bwMode="auto">
          <a:xfrm>
            <a:off x="617423" y="3078616"/>
            <a:ext cx="2354456" cy="301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D33AE5-5FF1-7B08-B929-79C65BCEEC06}"/>
              </a:ext>
            </a:extLst>
          </p:cNvPr>
          <p:cNvSpPr txBox="1"/>
          <p:nvPr/>
        </p:nvSpPr>
        <p:spPr>
          <a:xfrm>
            <a:off x="1631504" y="980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0D0C08-DA36-E853-8891-BB6FCC811B15}"/>
              </a:ext>
            </a:extLst>
          </p:cNvPr>
          <p:cNvSpPr txBox="1"/>
          <p:nvPr/>
        </p:nvSpPr>
        <p:spPr>
          <a:xfrm>
            <a:off x="1371600" y="840473"/>
            <a:ext cx="5237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Craft Prospect’s Context Imager provides real time decision making</a:t>
            </a:r>
          </a:p>
        </p:txBody>
      </p:sp>
      <p:pic>
        <p:nvPicPr>
          <p:cNvPr id="18" name="Picture 17" descr="A satellite view of a land&#10;&#10;Description automatically generated">
            <a:extLst>
              <a:ext uri="{FF2B5EF4-FFF2-40B4-BE49-F238E27FC236}">
                <a16:creationId xmlns:a16="http://schemas.microsoft.com/office/drawing/2014/main" id="{7F9A76F9-A733-9C48-10FE-7C7517429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103933"/>
            <a:ext cx="3421177" cy="1924412"/>
          </a:xfrm>
          <a:prstGeom prst="rect">
            <a:avLst/>
          </a:prstGeom>
        </p:spPr>
      </p:pic>
      <p:pic>
        <p:nvPicPr>
          <p:cNvPr id="17" name="Picture 16" descr="A green and blue pixelated background&#10;&#10;Description automatically generated">
            <a:extLst>
              <a:ext uri="{FF2B5EF4-FFF2-40B4-BE49-F238E27FC236}">
                <a16:creationId xmlns:a16="http://schemas.microsoft.com/office/drawing/2014/main" id="{4D5712C6-D352-C53B-3BAF-BB0758349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151440"/>
            <a:ext cx="3421177" cy="1924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CF411-54F4-B103-7581-1F769B2D0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206" y="4440675"/>
            <a:ext cx="1934817" cy="16351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FFCAFD-3A11-B6FA-12C9-B5611029297C}"/>
              </a:ext>
            </a:extLst>
          </p:cNvPr>
          <p:cNvSpPr txBox="1"/>
          <p:nvPr/>
        </p:nvSpPr>
        <p:spPr>
          <a:xfrm>
            <a:off x="1461967" y="6089231"/>
            <a:ext cx="3055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Feature identification and classification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0CF0B-A49E-47A6-B7DE-330969B0EA3D}"/>
              </a:ext>
            </a:extLst>
          </p:cNvPr>
          <p:cNvSpPr txBox="1"/>
          <p:nvPr/>
        </p:nvSpPr>
        <p:spPr>
          <a:xfrm>
            <a:off x="9298263" y="6073441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Cloud detection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C70B3C-C6A7-423F-D273-77CC29B633FB}"/>
              </a:ext>
            </a:extLst>
          </p:cNvPr>
          <p:cNvSpPr txBox="1"/>
          <p:nvPr/>
        </p:nvSpPr>
        <p:spPr>
          <a:xfrm>
            <a:off x="6089789" y="6073440"/>
            <a:ext cx="1611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CPL Context Imager</a:t>
            </a:r>
          </a:p>
        </p:txBody>
      </p:sp>
    </p:spTree>
    <p:extLst>
      <p:ext uri="{BB962C8B-B14F-4D97-AF65-F5344CB8AC3E}">
        <p14:creationId xmlns:p14="http://schemas.microsoft.com/office/powerpoint/2010/main" val="307108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5E68-73E5-6D7A-C467-1372956A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0"/>
            <a:ext cx="10515599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Nomadic Optical Ground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2D3EE-CFFB-85ED-19FB-897293DE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29019"/>
            <a:ext cx="6553944" cy="4351338"/>
          </a:xfrm>
        </p:spPr>
        <p:txBody>
          <a:bodyPr>
            <a:normAutofit/>
          </a:bodyPr>
          <a:lstStyle/>
          <a:p>
            <a:r>
              <a:rPr lang="en-GB" sz="2000" dirty="0"/>
              <a:t>Portable Optical Ground Station developed for Quantum and Optical Communications</a:t>
            </a:r>
          </a:p>
          <a:p>
            <a:pPr lvl="1"/>
            <a:r>
              <a:rPr lang="en-GB" sz="1600" dirty="0"/>
              <a:t>BB84 Quantum Receiver</a:t>
            </a:r>
          </a:p>
          <a:p>
            <a:pPr lvl="1"/>
            <a:r>
              <a:rPr lang="en-GB" sz="1600" dirty="0"/>
              <a:t>Optical Transceiver</a:t>
            </a:r>
          </a:p>
          <a:p>
            <a:pPr lvl="1"/>
            <a:r>
              <a:rPr lang="en-GB" sz="1600" dirty="0"/>
              <a:t>High precision beam steering module </a:t>
            </a:r>
          </a:p>
          <a:p>
            <a:pPr lvl="1"/>
            <a:r>
              <a:rPr lang="en-GB" sz="1600" dirty="0"/>
              <a:t>Beacon system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9743D-5F57-8AA6-0E7D-137B25B84C23}"/>
              </a:ext>
            </a:extLst>
          </p:cNvPr>
          <p:cNvSpPr txBox="1"/>
          <p:nvPr/>
        </p:nvSpPr>
        <p:spPr>
          <a:xfrm>
            <a:off x="1371600" y="842545"/>
            <a:ext cx="4665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OGS developed by Craft Prospect Ltd. and University of Bristol</a:t>
            </a:r>
          </a:p>
        </p:txBody>
      </p:sp>
      <p:pic>
        <p:nvPicPr>
          <p:cNvPr id="5" name="Picture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549E1398-A271-B0A8-2B26-E3EB2B82D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85" y="1273413"/>
            <a:ext cx="3718230" cy="4960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7A0A8A-946F-C4A8-553E-CE4BCA599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8988" y="3615464"/>
            <a:ext cx="3459224" cy="2616349"/>
          </a:xfrm>
          <a:prstGeom prst="rect">
            <a:avLst/>
          </a:prstGeom>
          <a:ln w="25400">
            <a:solidFill>
              <a:srgbClr val="DF3F3F"/>
            </a:solidFill>
          </a:ln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CED0D8-0186-60FE-6D50-5DA9A86A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74CEEB3-FD82-3B1C-D970-EE06C4FE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3C0EC45D-76EB-1250-4BA6-F7E0CB54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916277-E8D7-BA20-7766-771C62586DE8}"/>
              </a:ext>
            </a:extLst>
          </p:cNvPr>
          <p:cNvSpPr txBox="1"/>
          <p:nvPr/>
        </p:nvSpPr>
        <p:spPr>
          <a:xfrm>
            <a:off x="2210794" y="6229146"/>
            <a:ext cx="2021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OGS Optical Breadboard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79A02-3520-B549-6210-53FE9085A7B3}"/>
              </a:ext>
            </a:extLst>
          </p:cNvPr>
          <p:cNvSpPr txBox="1"/>
          <p:nvPr/>
        </p:nvSpPr>
        <p:spPr>
          <a:xfrm>
            <a:off x="7589685" y="6238307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OGS Prototype</a:t>
            </a:r>
          </a:p>
        </p:txBody>
      </p:sp>
    </p:spTree>
    <p:extLst>
      <p:ext uri="{BB962C8B-B14F-4D97-AF65-F5344CB8AC3E}">
        <p14:creationId xmlns:p14="http://schemas.microsoft.com/office/powerpoint/2010/main" val="1589528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6146-0D1B-AD82-B08E-9EBB0154E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Mission Services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CE76583E-D318-4D1E-6F8B-75B03A894E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3468140"/>
              </p:ext>
            </p:extLst>
          </p:nvPr>
        </p:nvGraphicFramePr>
        <p:xfrm>
          <a:off x="1126839" y="1205355"/>
          <a:ext cx="9938320" cy="27636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82141">
                  <a:extLst>
                    <a:ext uri="{9D8B030D-6E8A-4147-A177-3AD203B41FA5}">
                      <a16:colId xmlns:a16="http://schemas.microsoft.com/office/drawing/2014/main" val="3049127029"/>
                    </a:ext>
                  </a:extLst>
                </a:gridCol>
                <a:gridCol w="7056179">
                  <a:extLst>
                    <a:ext uri="{9D8B030D-6E8A-4147-A177-3AD203B41FA5}">
                      <a16:colId xmlns:a16="http://schemas.microsoft.com/office/drawing/2014/main" val="754758614"/>
                    </a:ext>
                  </a:extLst>
                </a:gridCol>
              </a:tblGrid>
              <a:tr h="3620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ervice</a:t>
                      </a:r>
                      <a:endParaRPr lang="en-GB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F3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</a:rPr>
                        <a:t>Goals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704847"/>
                  </a:ext>
                </a:extLst>
              </a:tr>
              <a:tr h="6667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Augmenting Quantum Key Delivery from Space</a:t>
                      </a: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9A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Demonstrate enabling technology products and service concepts for quantum key delivery within future classical optical communication networks</a:t>
                      </a:r>
                      <a:endParaRPr lang="en-GB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191539"/>
                  </a:ext>
                </a:extLst>
              </a:tr>
              <a:tr h="6667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Constellation Satellite System</a:t>
                      </a: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9A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Demonstrate secure, assured and </a:t>
                      </a:r>
                      <a:r>
                        <a:rPr lang="en-US" sz="1800" dirty="0" err="1">
                          <a:effectLst/>
                        </a:rPr>
                        <a:t>taskable</a:t>
                      </a:r>
                      <a:r>
                        <a:rPr lang="en-US" sz="1800" dirty="0">
                          <a:effectLst/>
                        </a:rPr>
                        <a:t> imaging to the user with onboard processing through optical communication chains for climate resilience</a:t>
                      </a:r>
                      <a:endParaRPr lang="en-GB" sz="18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411062"/>
                  </a:ext>
                </a:extLst>
              </a:tr>
              <a:tr h="6667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GB" sz="1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-Sat Experimenter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9A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Provide an in-orbit laboratory for wider community experiments via ESA Ops-Sat  (and potential payloads of opportunity)</a:t>
                      </a:r>
                      <a:endParaRPr lang="en-GB" sz="18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039399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E937DC92-E665-42CE-E8C1-7B442504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05" y="4149080"/>
            <a:ext cx="55641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E5B12E-6CFD-D05F-219F-3F82996E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2C1A7A7-176A-B936-51C6-5858698E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D168EB25-E01E-6B04-7893-40E51653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t>CRAFT PROSPECT PROPRIETARY</a:t>
            </a:r>
          </a:p>
        </p:txBody>
      </p:sp>
    </p:spTree>
    <p:extLst>
      <p:ext uri="{BB962C8B-B14F-4D97-AF65-F5344CB8AC3E}">
        <p14:creationId xmlns:p14="http://schemas.microsoft.com/office/powerpoint/2010/main" val="1295061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D513EE-C76F-8B0C-DE42-737643BE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8" y="0"/>
            <a:ext cx="10515599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Ops-Sat Experimenter Service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0D22E4-D29B-7BA6-E98D-9B986C3CC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1" y="1325563"/>
            <a:ext cx="5630779" cy="5167308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spcBef>
                <a:spcPts val="300"/>
              </a:spcBef>
              <a:buNone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Purpose: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Enabling in-flight demonstrations of third-party experiments. Providing the hardware and knowledge to validate experiments pre-flight.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300"/>
              </a:spcBef>
              <a:buNone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Features:</a:t>
            </a:r>
          </a:p>
          <a:p>
            <a:pPr marL="285750" lvl="0" indent="-285750" algn="just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 user portal for requesting experiments and access to relevant documentation </a:t>
            </a:r>
          </a:p>
          <a:p>
            <a:pPr marL="285750" lvl="0" indent="-285750" algn="just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In-built API for accessing satellite functions/telemetry </a:t>
            </a:r>
          </a:p>
          <a:p>
            <a:pPr marL="285750" lvl="0" indent="-285750" algn="just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satellite for validating experiments on ground</a:t>
            </a:r>
          </a:p>
          <a:p>
            <a:pPr marL="285750" lvl="0" indent="-285750" algn="just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laser communication, quantum communication, and hyperspectral imagery – wide range of potential experiments  </a:t>
            </a:r>
            <a:endParaRPr lang="en-GB" sz="1800" dirty="0"/>
          </a:p>
          <a:p>
            <a:endParaRPr lang="en-GB" sz="1800" dirty="0"/>
          </a:p>
        </p:txBody>
      </p:sp>
      <p:pic>
        <p:nvPicPr>
          <p:cNvPr id="4" name="Picture 3" descr="A collage of different images of land and water&#10;&#10;Description automatically generated">
            <a:extLst>
              <a:ext uri="{FF2B5EF4-FFF2-40B4-BE49-F238E27FC236}">
                <a16:creationId xmlns:a16="http://schemas.microsoft.com/office/drawing/2014/main" id="{091A0800-51C9-A089-1594-5487806C05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31" y="1295362"/>
            <a:ext cx="4296768" cy="2369457"/>
          </a:xfrm>
          <a:prstGeom prst="rect">
            <a:avLst/>
          </a:prstGeom>
        </p:spPr>
      </p:pic>
      <p:pic>
        <p:nvPicPr>
          <p:cNvPr id="8" name="Picture 7" descr="A row of phases of the moon&#10;&#10;Description automatically generated">
            <a:extLst>
              <a:ext uri="{FF2B5EF4-FFF2-40B4-BE49-F238E27FC236}">
                <a16:creationId xmlns:a16="http://schemas.microsoft.com/office/drawing/2014/main" id="{BAA0ED52-2243-6AE1-E0FC-4D0CD90FA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23" y="4005064"/>
            <a:ext cx="3456384" cy="23694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8985BB5-7AAC-2783-3BFA-BA11E102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B09BBA7-FC65-D485-C526-ABFD8E2E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6F7C2EAF-7F12-7DA3-66EF-9C54EB78E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13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2B7B-FDE3-D34A-8695-9B192C7E8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Project Schedule</a:t>
            </a:r>
          </a:p>
        </p:txBody>
      </p:sp>
      <p:pic>
        <p:nvPicPr>
          <p:cNvPr id="3" name="Graphic 2" descr="Race Flag with solid fill">
            <a:extLst>
              <a:ext uri="{FF2B5EF4-FFF2-40B4-BE49-F238E27FC236}">
                <a16:creationId xmlns:a16="http://schemas.microsoft.com/office/drawing/2014/main" id="{7B17366A-3A0A-BE73-4A01-1D0F1CC02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447" y="3430924"/>
            <a:ext cx="1186004" cy="1186004"/>
          </a:xfrm>
          <a:prstGeom prst="rect">
            <a:avLst/>
          </a:prstGeom>
        </p:spPr>
      </p:pic>
      <p:pic>
        <p:nvPicPr>
          <p:cNvPr id="4" name="Graphic 3" descr="Satellite with solid fill">
            <a:extLst>
              <a:ext uri="{FF2B5EF4-FFF2-40B4-BE49-F238E27FC236}">
                <a16:creationId xmlns:a16="http://schemas.microsoft.com/office/drawing/2014/main" id="{BAC6D183-9A80-4632-1B7E-5F77B5E03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0705" y="3551966"/>
            <a:ext cx="914400" cy="914400"/>
          </a:xfrm>
          <a:prstGeom prst="rect">
            <a:avLst/>
          </a:prstGeom>
        </p:spPr>
      </p:pic>
      <p:pic>
        <p:nvPicPr>
          <p:cNvPr id="5" name="Graphic 4" descr="Blueprint with solid fill">
            <a:extLst>
              <a:ext uri="{FF2B5EF4-FFF2-40B4-BE49-F238E27FC236}">
                <a16:creationId xmlns:a16="http://schemas.microsoft.com/office/drawing/2014/main" id="{2064DBCE-75A2-75BF-7E72-E678E6806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4839" y="3591051"/>
            <a:ext cx="914400" cy="914400"/>
          </a:xfrm>
          <a:prstGeom prst="rect">
            <a:avLst/>
          </a:prstGeom>
        </p:spPr>
      </p:pic>
      <p:pic>
        <p:nvPicPr>
          <p:cNvPr id="6" name="Graphic 5" descr="Clipboard Mixed with solid fill">
            <a:extLst>
              <a:ext uri="{FF2B5EF4-FFF2-40B4-BE49-F238E27FC236}">
                <a16:creationId xmlns:a16="http://schemas.microsoft.com/office/drawing/2014/main" id="{FA27DD2E-F493-6E19-8D22-BC5D971A09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61004" y="3556153"/>
            <a:ext cx="914400" cy="914400"/>
          </a:xfrm>
          <a:prstGeom prst="rect">
            <a:avLst/>
          </a:prstGeom>
        </p:spPr>
      </p:pic>
      <p:pic>
        <p:nvPicPr>
          <p:cNvPr id="7" name="Graphic 6" descr="Rocket with solid fill">
            <a:extLst>
              <a:ext uri="{FF2B5EF4-FFF2-40B4-BE49-F238E27FC236}">
                <a16:creationId xmlns:a16="http://schemas.microsoft.com/office/drawing/2014/main" id="{FC770034-CE68-C86C-B10A-81DF0E40E0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809273">
            <a:off x="6731667" y="3591052"/>
            <a:ext cx="914400" cy="914400"/>
          </a:xfrm>
          <a:prstGeom prst="rect">
            <a:avLst/>
          </a:prstGeom>
        </p:spPr>
      </p:pic>
      <p:pic>
        <p:nvPicPr>
          <p:cNvPr id="8" name="Graphic 7" descr="Internet with solid fill">
            <a:extLst>
              <a:ext uri="{FF2B5EF4-FFF2-40B4-BE49-F238E27FC236}">
                <a16:creationId xmlns:a16="http://schemas.microsoft.com/office/drawing/2014/main" id="{A61A6A5A-1721-55A5-657F-69E0406467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54098" y="3509657"/>
            <a:ext cx="1028537" cy="1028537"/>
          </a:xfrm>
          <a:prstGeom prst="rect">
            <a:avLst/>
          </a:prstGeom>
        </p:spPr>
      </p:pic>
      <p:pic>
        <p:nvPicPr>
          <p:cNvPr id="9" name="Graphic 8" descr="Telescope with solid fill">
            <a:extLst>
              <a:ext uri="{FF2B5EF4-FFF2-40B4-BE49-F238E27FC236}">
                <a16:creationId xmlns:a16="http://schemas.microsoft.com/office/drawing/2014/main" id="{3554D869-7AE7-A03E-8345-70479BE9F3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18556" y="3566725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250B4B-165B-E538-9CCA-6377D59F2FB6}"/>
              </a:ext>
            </a:extLst>
          </p:cNvPr>
          <p:cNvSpPr/>
          <p:nvPr/>
        </p:nvSpPr>
        <p:spPr>
          <a:xfrm>
            <a:off x="311095" y="3099545"/>
            <a:ext cx="14939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Kick - Off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EC84E-7502-F197-51A1-AA139C432FE6}"/>
              </a:ext>
            </a:extLst>
          </p:cNvPr>
          <p:cNvSpPr/>
          <p:nvPr/>
        </p:nvSpPr>
        <p:spPr>
          <a:xfrm>
            <a:off x="1969988" y="2736005"/>
            <a:ext cx="116410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Design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Phase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680BD2-1DDE-B9DE-E232-F0333E04C59F}"/>
              </a:ext>
            </a:extLst>
          </p:cNvPr>
          <p:cNvSpPr/>
          <p:nvPr/>
        </p:nvSpPr>
        <p:spPr>
          <a:xfrm>
            <a:off x="3522689" y="2640073"/>
            <a:ext cx="10502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Build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Phase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E26A40-7B6E-65AD-5137-7DA57625647D}"/>
              </a:ext>
            </a:extLst>
          </p:cNvPr>
          <p:cNvSpPr/>
          <p:nvPr/>
        </p:nvSpPr>
        <p:spPr>
          <a:xfrm>
            <a:off x="4655002" y="2660749"/>
            <a:ext cx="178901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Testing &amp;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Integration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E0AD2A-2E19-B694-B71C-659F93919823}"/>
              </a:ext>
            </a:extLst>
          </p:cNvPr>
          <p:cNvSpPr/>
          <p:nvPr/>
        </p:nvSpPr>
        <p:spPr>
          <a:xfrm>
            <a:off x="6621403" y="2855516"/>
            <a:ext cx="1226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Launch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E54DE3-3502-0767-3390-D7F6648A31B6}"/>
              </a:ext>
            </a:extLst>
          </p:cNvPr>
          <p:cNvSpPr/>
          <p:nvPr/>
        </p:nvSpPr>
        <p:spPr>
          <a:xfrm>
            <a:off x="8066298" y="2668658"/>
            <a:ext cx="179619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Initial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Operations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A93E90-DFF3-C250-68A1-43E02838A0D8}"/>
              </a:ext>
            </a:extLst>
          </p:cNvPr>
          <p:cNvSpPr/>
          <p:nvPr/>
        </p:nvSpPr>
        <p:spPr>
          <a:xfrm>
            <a:off x="9862495" y="2657563"/>
            <a:ext cx="215879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Experimenter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0CE77E-1717-384F-1C81-8F4D32F65973}"/>
              </a:ext>
            </a:extLst>
          </p:cNvPr>
          <p:cNvSpPr/>
          <p:nvPr/>
        </p:nvSpPr>
        <p:spPr>
          <a:xfrm>
            <a:off x="487342" y="4466366"/>
            <a:ext cx="11528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July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A3EED2-156E-6C2C-2A55-D9D9E5CFEA96}"/>
              </a:ext>
            </a:extLst>
          </p:cNvPr>
          <p:cNvSpPr/>
          <p:nvPr/>
        </p:nvSpPr>
        <p:spPr>
          <a:xfrm>
            <a:off x="1906682" y="4467526"/>
            <a:ext cx="11657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Aug 2023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B3B86B-F094-0046-AF7D-C2870D4BB6C8}"/>
              </a:ext>
            </a:extLst>
          </p:cNvPr>
          <p:cNvSpPr/>
          <p:nvPr/>
        </p:nvSpPr>
        <p:spPr>
          <a:xfrm>
            <a:off x="3448447" y="4466366"/>
            <a:ext cx="12410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June 2024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3E6095-3D6F-15C3-F340-B5DFA050158D}"/>
              </a:ext>
            </a:extLst>
          </p:cNvPr>
          <p:cNvSpPr/>
          <p:nvPr/>
        </p:nvSpPr>
        <p:spPr>
          <a:xfrm>
            <a:off x="4949505" y="4461722"/>
            <a:ext cx="11560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 2024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D80A3A-115D-1EF9-9CE7-A09D95F0122D}"/>
              </a:ext>
            </a:extLst>
          </p:cNvPr>
          <p:cNvSpPr/>
          <p:nvPr/>
        </p:nvSpPr>
        <p:spPr>
          <a:xfrm>
            <a:off x="6490555" y="4470553"/>
            <a:ext cx="1434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March 2026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91EEB7-8AB2-A17C-7412-3D7A576865B5}"/>
              </a:ext>
            </a:extLst>
          </p:cNvPr>
          <p:cNvSpPr/>
          <p:nvPr/>
        </p:nvSpPr>
        <p:spPr>
          <a:xfrm>
            <a:off x="8309950" y="4470553"/>
            <a:ext cx="12410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June 2026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B4591F-BBAA-84C4-59E7-0C998013A75B}"/>
              </a:ext>
            </a:extLst>
          </p:cNvPr>
          <p:cNvSpPr/>
          <p:nvPr/>
        </p:nvSpPr>
        <p:spPr>
          <a:xfrm>
            <a:off x="10197713" y="4470553"/>
            <a:ext cx="11560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 2026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7EF906F5-6124-4A06-47BC-A5C43B5A4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82D8F00F-1D97-1D5B-CB7E-277516E7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6" name="Footer Placeholder 10">
            <a:extLst>
              <a:ext uri="{FF2B5EF4-FFF2-40B4-BE49-F238E27FC236}">
                <a16:creationId xmlns:a16="http://schemas.microsoft.com/office/drawing/2014/main" id="{A6E74BD9-7049-A696-E9C5-039C0D98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4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285AB9-3D46-4598-95B3-3C0792703D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VOLT-experimenters@craftprospect.com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21C05-3A1B-41CB-845F-BF93CF8356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2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B61D0-1D70-4A77-2142-1E030A629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208"/>
            <a:ext cx="10515599" cy="1322277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Craft Prospect Ltd. Overview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534D0B9-0C60-3AD7-DA3B-E4050673D77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11126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lvl="0" algn="l" rtl="0" eaLnBrk="1" hangingPunct="1">
              <a:lnSpc>
                <a:spcPct val="90000"/>
              </a:lnSpc>
              <a:spcBef>
                <a:spcPct val="0"/>
              </a:spcBef>
              <a:buNone/>
              <a:defRPr lang="en-US" sz="4400" dirty="0">
                <a:solidFill>
                  <a:schemeClr val="tx1"/>
                </a:solidFill>
                <a:latin typeface="Abadi" panose="020B06040201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7CA58-7A89-73D8-83ED-7638D385C3D9}"/>
              </a:ext>
            </a:extLst>
          </p:cNvPr>
          <p:cNvSpPr/>
          <p:nvPr/>
        </p:nvSpPr>
        <p:spPr>
          <a:xfrm>
            <a:off x="647273" y="3213787"/>
            <a:ext cx="1280692" cy="670389"/>
          </a:xfrm>
          <a:prstGeom prst="rect">
            <a:avLst/>
          </a:prstGeom>
          <a:solidFill>
            <a:srgbClr val="E9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AI for Space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5798B5-8EAF-6592-08F3-76B529AAB164}"/>
              </a:ext>
            </a:extLst>
          </p:cNvPr>
          <p:cNvSpPr/>
          <p:nvPr/>
        </p:nvSpPr>
        <p:spPr>
          <a:xfrm>
            <a:off x="647272" y="3995478"/>
            <a:ext cx="1280693" cy="823646"/>
          </a:xfrm>
          <a:prstGeom prst="rect">
            <a:avLst/>
          </a:prstGeom>
          <a:solidFill>
            <a:srgbClr val="E9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Intelligent Data Processing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6EC939-5954-D967-20A1-1C62E45F081D}"/>
              </a:ext>
            </a:extLst>
          </p:cNvPr>
          <p:cNvSpPr/>
          <p:nvPr/>
        </p:nvSpPr>
        <p:spPr>
          <a:xfrm>
            <a:off x="647271" y="4932697"/>
            <a:ext cx="1280693" cy="823646"/>
          </a:xfrm>
          <a:prstGeom prst="rect">
            <a:avLst/>
          </a:prstGeom>
          <a:solidFill>
            <a:srgbClr val="E9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Autonomy and Assurance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3BD68E-9BF5-DFDF-23CE-17CB963F7238}"/>
              </a:ext>
            </a:extLst>
          </p:cNvPr>
          <p:cNvSpPr/>
          <p:nvPr/>
        </p:nvSpPr>
        <p:spPr>
          <a:xfrm>
            <a:off x="10266015" y="4722219"/>
            <a:ext cx="1601801" cy="1227061"/>
          </a:xfrm>
          <a:prstGeom prst="rect">
            <a:avLst/>
          </a:prstGeom>
          <a:solidFill>
            <a:srgbClr val="E9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Modular Quantum/optical comms products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F0BB91-8411-2FC7-26EE-27DE3333CE35}"/>
              </a:ext>
            </a:extLst>
          </p:cNvPr>
          <p:cNvSpPr/>
          <p:nvPr/>
        </p:nvSpPr>
        <p:spPr>
          <a:xfrm>
            <a:off x="10266015" y="3679679"/>
            <a:ext cx="1601800" cy="666834"/>
          </a:xfrm>
          <a:prstGeom prst="rect">
            <a:avLst/>
          </a:prstGeom>
          <a:solidFill>
            <a:srgbClr val="E9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Future Proof Cybersecurity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A7EB10-D5F1-BB9C-78E8-32A48B5509AC}"/>
              </a:ext>
            </a:extLst>
          </p:cNvPr>
          <p:cNvGrpSpPr/>
          <p:nvPr/>
        </p:nvGrpSpPr>
        <p:grpSpPr>
          <a:xfrm>
            <a:off x="7302341" y="2270617"/>
            <a:ext cx="2025754" cy="2768742"/>
            <a:chOff x="7302341" y="2485830"/>
            <a:chExt cx="2025754" cy="27687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1EFF8E-A2D5-EC60-F804-43351BF71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2341" y="2485830"/>
              <a:ext cx="2025754" cy="276874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4F467C-5E24-4A73-9A67-F80AA3EC6B12}"/>
                </a:ext>
              </a:extLst>
            </p:cNvPr>
            <p:cNvSpPr/>
            <p:nvPr/>
          </p:nvSpPr>
          <p:spPr>
            <a:xfrm>
              <a:off x="7432700" y="3655798"/>
              <a:ext cx="1742122" cy="554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u="sng" dirty="0">
                  <a:solidFill>
                    <a:srgbClr val="E93F3F"/>
                  </a:solidFill>
                  <a:latin typeface="Montserrat" pitchFamily="2" charset="0"/>
                </a:rPr>
                <a:t>QUANTUM</a:t>
              </a:r>
            </a:p>
            <a:p>
              <a:pPr algn="ctr"/>
              <a:r>
                <a:rPr lang="en-GB" sz="1200" b="1" u="sng" dirty="0">
                  <a:solidFill>
                    <a:srgbClr val="E93F3F"/>
                  </a:solidFill>
                  <a:latin typeface="Montserrat" pitchFamily="2" charset="0"/>
                </a:rPr>
                <a:t>TECHNOLOGIES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BF51AC-FEDE-C8DD-87C7-647A9C243B5F}"/>
              </a:ext>
            </a:extLst>
          </p:cNvPr>
          <p:cNvGrpSpPr/>
          <p:nvPr/>
        </p:nvGrpSpPr>
        <p:grpSpPr>
          <a:xfrm>
            <a:off x="4770613" y="2871029"/>
            <a:ext cx="2178162" cy="2781443"/>
            <a:chOff x="4770613" y="3086242"/>
            <a:chExt cx="2178162" cy="27814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8859D5-CF88-FFE0-D0F2-6224E2033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0613" y="3086242"/>
              <a:ext cx="2178162" cy="2781443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064F7B-E2C6-610A-CCF6-18F77C2C7B08}"/>
                </a:ext>
              </a:extLst>
            </p:cNvPr>
            <p:cNvSpPr/>
            <p:nvPr/>
          </p:nvSpPr>
          <p:spPr>
            <a:xfrm>
              <a:off x="4988633" y="4302770"/>
              <a:ext cx="1742122" cy="554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u="sng" dirty="0">
                  <a:solidFill>
                    <a:srgbClr val="E93F3F"/>
                  </a:solidFill>
                  <a:latin typeface="Montserrat" pitchFamily="2" charset="0"/>
                </a:rPr>
                <a:t>MISSION</a:t>
              </a:r>
            </a:p>
            <a:p>
              <a:pPr algn="ctr"/>
              <a:r>
                <a:rPr lang="en-GB" sz="1200" b="1" u="sng" dirty="0">
                  <a:solidFill>
                    <a:srgbClr val="E93F3F"/>
                  </a:solidFill>
                  <a:latin typeface="Montserrat" pitchFamily="2" charset="0"/>
                </a:rPr>
                <a:t>ARCHITECTURE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B2FCA0-3233-3719-852D-CCB10ECE83DA}"/>
              </a:ext>
            </a:extLst>
          </p:cNvPr>
          <p:cNvGrpSpPr/>
          <p:nvPr/>
        </p:nvGrpSpPr>
        <p:grpSpPr>
          <a:xfrm>
            <a:off x="2307843" y="2282965"/>
            <a:ext cx="2140060" cy="2730640"/>
            <a:chOff x="2307843" y="2498178"/>
            <a:chExt cx="2140060" cy="27306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30935F-2D9F-B883-5F3F-09AF856C8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7843" y="2498178"/>
              <a:ext cx="2140060" cy="2730640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FE2702-3149-E1C4-F631-5F3CA14206B9}"/>
                </a:ext>
              </a:extLst>
            </p:cNvPr>
            <p:cNvSpPr/>
            <p:nvPr/>
          </p:nvSpPr>
          <p:spPr>
            <a:xfrm>
              <a:off x="2506812" y="3648105"/>
              <a:ext cx="1742122" cy="554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u="sng" dirty="0">
                  <a:solidFill>
                    <a:srgbClr val="E93F3F"/>
                  </a:solidFill>
                  <a:latin typeface="Montserrat" pitchFamily="2" charset="0"/>
                </a:rPr>
                <a:t>RESPONSIVE</a:t>
              </a:r>
            </a:p>
            <a:p>
              <a:pPr algn="ctr"/>
              <a:r>
                <a:rPr lang="en-GB" sz="1200" b="1" u="sng" dirty="0">
                  <a:solidFill>
                    <a:srgbClr val="E93F3F"/>
                  </a:solidFill>
                  <a:latin typeface="Montserrat" pitchFamily="2" charset="0"/>
                </a:rPr>
                <a:t>OPERATIONS</a:t>
              </a: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D060D63-EE05-AD4C-2984-EBADEE258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212" y="1825444"/>
            <a:ext cx="1280693" cy="89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36F0668A-24B4-EE34-9883-B7F4E22D81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290" y="1388215"/>
            <a:ext cx="1348741" cy="1258395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D3571926-AC47-12E6-8FCC-2ED1F37F32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32780" y="3440585"/>
            <a:ext cx="1265302" cy="1145022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E1D179D8-0390-A637-0B85-9CFB9DAF31B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814" y="2379788"/>
            <a:ext cx="1309973" cy="982481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35881D0-E98E-E7A0-B67F-C181CB60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6703"/>
            <a:ext cx="2844800" cy="365125"/>
          </a:xfrm>
        </p:spPr>
        <p:txBody>
          <a:bodyPr/>
          <a:lstStyle/>
          <a:p>
            <a:fld id="{5F04FFC3-EFDB-4B71-8820-CE6B31D0475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5" name="Footer Placeholder 10">
            <a:extLst>
              <a:ext uri="{FF2B5EF4-FFF2-40B4-BE49-F238E27FC236}">
                <a16:creationId xmlns:a16="http://schemas.microsoft.com/office/drawing/2014/main" id="{0CF2C0BC-E9D2-E31C-0E27-197AF852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17C67C4-9F91-62DC-C20F-A9DE6346C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3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89BB0-F286-C75A-57DD-516ED20C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18" y="-635"/>
            <a:ext cx="10515599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Craft Prospect Ltd. Facilities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87C6E-BF29-E17F-C162-6319BA16E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08" y="1633896"/>
            <a:ext cx="3215457" cy="42872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7ECAE2-47A8-07E3-BFFB-9B3655F24968}"/>
              </a:ext>
            </a:extLst>
          </p:cNvPr>
          <p:cNvSpPr txBox="1">
            <a:spLocks/>
          </p:cNvSpPr>
          <p:nvPr/>
        </p:nvSpPr>
        <p:spPr>
          <a:xfrm>
            <a:off x="3951703" y="2050892"/>
            <a:ext cx="4160521" cy="38440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Located in Glasgow Scotland within Fairfield building in Govan</a:t>
            </a:r>
          </a:p>
          <a:p>
            <a:r>
              <a:rPr lang="en-US" sz="1800" dirty="0"/>
              <a:t>Integration lab and workshop</a:t>
            </a:r>
          </a:p>
          <a:p>
            <a:pPr lvl="1"/>
            <a:r>
              <a:rPr lang="en-US" sz="1400" dirty="0"/>
              <a:t>ISO7 Cleanroom</a:t>
            </a:r>
          </a:p>
          <a:p>
            <a:pPr lvl="1"/>
            <a:r>
              <a:rPr lang="en-US" sz="1400" dirty="0"/>
              <a:t>ISO5 Laminar flow cabinet</a:t>
            </a:r>
          </a:p>
          <a:p>
            <a:pPr lvl="1"/>
            <a:r>
              <a:rPr lang="en-US" sz="1400" dirty="0"/>
              <a:t>Dedicated AI simulation and </a:t>
            </a:r>
            <a:br>
              <a:rPr lang="en-US" sz="1400" dirty="0"/>
            </a:br>
            <a:r>
              <a:rPr lang="en-US" sz="1400" dirty="0"/>
              <a:t>Quantum optics test benches</a:t>
            </a:r>
          </a:p>
          <a:p>
            <a:pPr lvl="1"/>
            <a:r>
              <a:rPr lang="en-US" sz="1400" dirty="0"/>
              <a:t>Rapid prototyping, 3D printing &amp; CNC machine</a:t>
            </a:r>
            <a:endParaRPr lang="en-US" sz="1800" dirty="0"/>
          </a:p>
          <a:p>
            <a:pPr lvl="1"/>
            <a:r>
              <a:rPr lang="en-US" sz="1400" dirty="0"/>
              <a:t>Thermal ambient chamber </a:t>
            </a:r>
          </a:p>
          <a:p>
            <a:pPr lvl="1"/>
            <a:r>
              <a:rPr lang="en-US" sz="1400" dirty="0"/>
              <a:t>Miniature ESD shaker</a:t>
            </a:r>
          </a:p>
          <a:p>
            <a:r>
              <a:rPr lang="en-US" sz="1800" dirty="0"/>
              <a:t>Security-minded working </a:t>
            </a:r>
          </a:p>
          <a:p>
            <a:pPr lvl="1"/>
            <a:r>
              <a:rPr lang="en-US" sz="1400" dirty="0"/>
              <a:t>Cyber essentials plus </a:t>
            </a:r>
          </a:p>
          <a:p>
            <a:r>
              <a:rPr lang="en-US" sz="1800" dirty="0"/>
              <a:t>ISO9001 processes</a:t>
            </a:r>
          </a:p>
        </p:txBody>
      </p:sp>
      <p:pic>
        <p:nvPicPr>
          <p:cNvPr id="7" name="Picture 6" descr="A picture containing text, electronics, computer, worktable&#10;&#10;Description automatically generated">
            <a:extLst>
              <a:ext uri="{FF2B5EF4-FFF2-40B4-BE49-F238E27FC236}">
                <a16:creationId xmlns:a16="http://schemas.microsoft.com/office/drawing/2014/main" id="{071B3C20-FF96-3215-B49D-9FBA25C064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20206" r="693" b="23364"/>
          <a:stretch/>
        </p:blipFill>
        <p:spPr>
          <a:xfrm>
            <a:off x="669907" y="3429000"/>
            <a:ext cx="3281796" cy="1471773"/>
          </a:xfrm>
          <a:prstGeom prst="rect">
            <a:avLst/>
          </a:prstGeom>
        </p:spPr>
      </p:pic>
      <p:pic>
        <p:nvPicPr>
          <p:cNvPr id="8" name="Picture 7" descr="A picture containing text, indoor, floor, table&#10;&#10;Description automatically generated">
            <a:extLst>
              <a:ext uri="{FF2B5EF4-FFF2-40B4-BE49-F238E27FC236}">
                <a16:creationId xmlns:a16="http://schemas.microsoft.com/office/drawing/2014/main" id="{9E6D6D4B-0CE5-DC40-11E9-AA50026ADE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t="1255" r="124" b="28946"/>
          <a:stretch/>
        </p:blipFill>
        <p:spPr>
          <a:xfrm>
            <a:off x="669907" y="5021102"/>
            <a:ext cx="3281796" cy="1471773"/>
          </a:xfrm>
          <a:prstGeom prst="rect">
            <a:avLst/>
          </a:prstGeom>
        </p:spPr>
      </p:pic>
      <p:pic>
        <p:nvPicPr>
          <p:cNvPr id="9" name="Picture 4" descr="The Fairfield building, which built over 3000 ships, is ...">
            <a:extLst>
              <a:ext uri="{FF2B5EF4-FFF2-40B4-BE49-F238E27FC236}">
                <a16:creationId xmlns:a16="http://schemas.microsoft.com/office/drawing/2014/main" id="{A84A1FAD-869C-725F-2941-6603563C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7" y="1581802"/>
            <a:ext cx="3281796" cy="17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4E610F6-3FCC-B753-C687-E8630D28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6703"/>
            <a:ext cx="2844800" cy="365125"/>
          </a:xfrm>
        </p:spPr>
        <p:txBody>
          <a:bodyPr/>
          <a:lstStyle/>
          <a:p>
            <a:fld id="{5F04FFC3-EFDB-4B71-8820-CE6B31D0475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9C9C3E3-B74A-A032-D49E-923BEAF2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661369C-1F77-3664-7F7B-BAA056BF5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31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AA8306-8846-F3C9-715B-708C04B5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3424A1-FF38-1820-7194-C583577E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41EACEEF-51B6-4FC4-1872-21FE9DAA1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7" name="Title 23">
            <a:extLst>
              <a:ext uri="{FF2B5EF4-FFF2-40B4-BE49-F238E27FC236}">
                <a16:creationId xmlns:a16="http://schemas.microsoft.com/office/drawing/2014/main" id="{BA9B6C1D-7291-7C60-548D-67918C5BE9F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11126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lvl="0" algn="l" rtl="0" eaLnBrk="1" hangingPunct="1">
              <a:lnSpc>
                <a:spcPct val="90000"/>
              </a:lnSpc>
              <a:spcBef>
                <a:spcPct val="0"/>
              </a:spcBef>
              <a:buNone/>
              <a:defRPr lang="en-US" sz="4400" dirty="0">
                <a:solidFill>
                  <a:schemeClr val="tx1"/>
                </a:solidFill>
                <a:latin typeface="Abadi" panose="020B0604020104020204" pitchFamily="34" charset="0"/>
              </a:defRPr>
            </a:lvl1pPr>
          </a:lstStyle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VOLT Mission Objectives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59B6AE-407D-ECF1-8841-820837DAFEB8}"/>
              </a:ext>
            </a:extLst>
          </p:cNvPr>
          <p:cNvSpPr txBox="1"/>
          <p:nvPr/>
        </p:nvSpPr>
        <p:spPr>
          <a:xfrm>
            <a:off x="731404" y="1800413"/>
            <a:ext cx="10729192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Demonstrate end to end services using optical communications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Achieve TRL 9 for core quantum &amp; onboard AI products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Build practical as-flown understanding of concept of operations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Integrate space segment with rapidly deployed Nomadic OGS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Demonstrate value add of autonomy/AI/ML systems</a:t>
            </a:r>
          </a:p>
        </p:txBody>
      </p:sp>
    </p:spTree>
    <p:extLst>
      <p:ext uri="{BB962C8B-B14F-4D97-AF65-F5344CB8AC3E}">
        <p14:creationId xmlns:p14="http://schemas.microsoft.com/office/powerpoint/2010/main" val="1177556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27867-6FCB-2AA4-A30F-BB52A94A8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2" y="2055676"/>
            <a:ext cx="4905235" cy="437753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AA8306-8846-F3C9-715B-708C04B5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3424A1-FF38-1820-7194-C583577E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41EACEEF-51B6-4FC4-1872-21FE9DAA1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7" name="Title 23">
            <a:extLst>
              <a:ext uri="{FF2B5EF4-FFF2-40B4-BE49-F238E27FC236}">
                <a16:creationId xmlns:a16="http://schemas.microsoft.com/office/drawing/2014/main" id="{BA9B6C1D-7291-7C60-548D-67918C5BE9F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11126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lvl="0" algn="l" rtl="0" eaLnBrk="1" hangingPunct="1">
              <a:lnSpc>
                <a:spcPct val="90000"/>
              </a:lnSpc>
              <a:spcBef>
                <a:spcPct val="0"/>
              </a:spcBef>
              <a:buNone/>
              <a:defRPr lang="en-US" sz="4400" dirty="0">
                <a:solidFill>
                  <a:schemeClr val="tx1"/>
                </a:solidFill>
                <a:latin typeface="Abadi" panose="020B0604020104020204" pitchFamily="34" charset="0"/>
              </a:defRPr>
            </a:lvl1pPr>
          </a:lstStyle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VOLT Mission Overview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3ADA02-0CCB-9593-E290-2C7059C07487}"/>
              </a:ext>
            </a:extLst>
          </p:cNvPr>
          <p:cNvSpPr txBox="1">
            <a:spLocks/>
          </p:cNvSpPr>
          <p:nvPr/>
        </p:nvSpPr>
        <p:spPr>
          <a:xfrm>
            <a:off x="380770" y="2136130"/>
            <a:ext cx="3650646" cy="3077137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lvl="0" indent="-228600" algn="l" rtl="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dirty="0">
                <a:solidFill>
                  <a:schemeClr val="tx1"/>
                </a:solidFill>
                <a:latin typeface="+mn-lt"/>
              </a:defRPr>
            </a:lvl1pPr>
            <a:lvl2pPr marL="685800" lvl="1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400" dirty="0">
                <a:solidFill>
                  <a:schemeClr val="tx1"/>
                </a:solidFill>
                <a:latin typeface="+mn-lt"/>
              </a:defRPr>
            </a:lvl2pPr>
            <a:lvl3pPr marL="1143000" lvl="2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3pPr>
            <a:lvl4pPr marL="1600200" lvl="3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4pPr>
            <a:lvl5pPr marL="2057400" lvl="4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5pPr>
            <a:lvl6pPr marL="2514600" lvl="5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6pPr>
            <a:lvl7pPr marL="2971800" lvl="6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7pPr>
            <a:lvl8pPr marL="3429000" lvl="7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8pPr>
            <a:lvl9pPr marL="3886200" lvl="8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9pPr>
          </a:lstStyle>
          <a:p>
            <a:endParaRPr lang="en-GB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4D6DB-423F-0FEB-19BE-936A499F0C8A}"/>
              </a:ext>
            </a:extLst>
          </p:cNvPr>
          <p:cNvSpPr txBox="1"/>
          <p:nvPr/>
        </p:nvSpPr>
        <p:spPr>
          <a:xfrm>
            <a:off x="889484" y="1086669"/>
            <a:ext cx="10413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/>
              <a:t>Creation of an in-orbit experimenter platform for Earth Observation and Optical Communication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960152-553E-90BD-ECD5-B39956C8BA98}"/>
              </a:ext>
            </a:extLst>
          </p:cNvPr>
          <p:cNvSpPr txBox="1"/>
          <p:nvPr/>
        </p:nvSpPr>
        <p:spPr>
          <a:xfrm>
            <a:off x="3917854" y="1653796"/>
            <a:ext cx="3762321" cy="26052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E93F3F"/>
                </a:solidFill>
              </a:rPr>
              <a:t>Earth Observation Sensor Package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b="1" dirty="0"/>
              <a:t>32x Selectable Hyperspectral Bands </a:t>
            </a:r>
            <a:r>
              <a:rPr lang="en-GB" sz="1100" dirty="0"/>
              <a:t>(VNIR)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Wide Field of View Context Imager w/NN Backend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b="1" dirty="0"/>
              <a:t>Feature Detection </a:t>
            </a:r>
            <a:r>
              <a:rPr lang="en-GB" sz="1100" dirty="0"/>
              <a:t>&amp; Geolocation capabilities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Reconfigurable optical processing chain </a:t>
            </a:r>
          </a:p>
          <a:p>
            <a:pPr lvl="1">
              <a:lnSpc>
                <a:spcPct val="150000"/>
              </a:lnSpc>
            </a:pPr>
            <a:endParaRPr lang="en-GB" sz="1100" dirty="0">
              <a:solidFill>
                <a:srgbClr val="E93F3F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E93F3F"/>
                </a:solidFill>
              </a:rPr>
              <a:t>High Performance Data Processing Unit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b="1" dirty="0"/>
              <a:t>AI/ML Algorithms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Reconfigurable Autonomy Enabling Components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Ops-Sat Experiment Sandbox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A99E5A-CE2E-E26B-5B0C-CB9EE7439CEE}"/>
              </a:ext>
            </a:extLst>
          </p:cNvPr>
          <p:cNvSpPr txBox="1"/>
          <p:nvPr/>
        </p:nvSpPr>
        <p:spPr>
          <a:xfrm>
            <a:off x="3917854" y="4900584"/>
            <a:ext cx="3456384" cy="82785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E93F3F"/>
                </a:solidFill>
              </a:rPr>
              <a:t>Payloads of Opportunity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Entangled Photon Source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b="1" dirty="0"/>
              <a:t>Additional Payloads TBC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D4141C-26B9-C8AC-333D-40B2841F4988}"/>
              </a:ext>
            </a:extLst>
          </p:cNvPr>
          <p:cNvSpPr txBox="1"/>
          <p:nvPr/>
        </p:nvSpPr>
        <p:spPr>
          <a:xfrm>
            <a:off x="316762" y="1653796"/>
            <a:ext cx="3620125" cy="4636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E93F3F"/>
                </a:solidFill>
              </a:rPr>
              <a:t>Free Space Optical Communications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b="1" dirty="0"/>
              <a:t>O3K CCSDS </a:t>
            </a:r>
            <a:r>
              <a:rPr lang="en-GB" sz="1100" dirty="0"/>
              <a:t>Compatible Communications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1550nm Downlink, 1537nm Uplink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b="1" dirty="0"/>
              <a:t>Reconfigurable FPGA </a:t>
            </a:r>
            <a:r>
              <a:rPr lang="en-GB" sz="1100" dirty="0"/>
              <a:t>for Optical Comms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Redundant fixed pointing auxiliary transmitter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E93F3F"/>
                </a:solidFill>
              </a:rPr>
              <a:t>Quantum Key Distribution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Quantum Random Number Generator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785 nm Downlink WCP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b="1" dirty="0"/>
              <a:t>BB84 with Decoy States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b="1" dirty="0"/>
              <a:t>ETSI Key Management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AQKDs Service Provided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E93F3F"/>
                </a:solidFill>
              </a:rPr>
              <a:t>Beam Steering Unit &amp; Primary Telescope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80 mm bespoke Schmidt Cassegrain Telescope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Fine Pointing System, </a:t>
            </a:r>
            <a:r>
              <a:rPr lang="en-GB" sz="1100" b="1" dirty="0"/>
              <a:t>Accuracy &lt;&lt;5 </a:t>
            </a:r>
            <a:r>
              <a:rPr lang="el-GR" sz="1100" b="1" dirty="0"/>
              <a:t>μ</a:t>
            </a:r>
            <a:r>
              <a:rPr lang="en-GB" sz="1100" b="1" dirty="0"/>
              <a:t>rad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905nm Downlink Beacon Channel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100" dirty="0"/>
              <a:t>Designed for 976nm Uplink Beacon Reference</a:t>
            </a:r>
          </a:p>
        </p:txBody>
      </p:sp>
    </p:spTree>
    <p:extLst>
      <p:ext uri="{BB962C8B-B14F-4D97-AF65-F5344CB8AC3E}">
        <p14:creationId xmlns:p14="http://schemas.microsoft.com/office/powerpoint/2010/main" val="2144562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tudent colloquium - Simon Høgh Albrechtsen: Quantum Communication ...">
            <a:extLst>
              <a:ext uri="{FF2B5EF4-FFF2-40B4-BE49-F238E27FC236}">
                <a16:creationId xmlns:a16="http://schemas.microsoft.com/office/drawing/2014/main" id="{A659B555-F314-B8B4-6315-369B726F3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6" y="3043211"/>
            <a:ext cx="4288310" cy="26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42A89-365B-E9C7-9698-DF2F6831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Quantum Key Distribution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593FE0-1A2D-2E3D-3469-74D204841184}"/>
              </a:ext>
            </a:extLst>
          </p:cNvPr>
          <p:cNvSpPr txBox="1">
            <a:spLocks/>
          </p:cNvSpPr>
          <p:nvPr/>
        </p:nvSpPr>
        <p:spPr>
          <a:xfrm>
            <a:off x="838200" y="1628799"/>
            <a:ext cx="10515600" cy="4048101"/>
          </a:xfrm>
          <a:prstGeom prst="rect">
            <a:avLst/>
          </a:prstGeom>
        </p:spPr>
        <p:txBody>
          <a:bodyPr/>
          <a:lstStyle>
            <a:lvl1pPr marL="228600" lvl="0" indent="-228600" algn="l" rtl="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dirty="0">
                <a:solidFill>
                  <a:schemeClr val="tx1"/>
                </a:solidFill>
                <a:latin typeface="+mn-lt"/>
              </a:defRPr>
            </a:lvl1pPr>
            <a:lvl2pPr marL="685800" lvl="1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400" dirty="0">
                <a:solidFill>
                  <a:schemeClr val="tx1"/>
                </a:solidFill>
                <a:latin typeface="+mn-lt"/>
              </a:defRPr>
            </a:lvl2pPr>
            <a:lvl3pPr marL="1143000" lvl="2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3pPr>
            <a:lvl4pPr marL="1600200" lvl="3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4pPr>
            <a:lvl5pPr marL="2057400" lvl="4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5pPr>
            <a:lvl6pPr marL="2514600" lvl="5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6pPr>
            <a:lvl7pPr marL="2971800" lvl="6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7pPr>
            <a:lvl8pPr marL="3429000" lvl="7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8pPr>
            <a:lvl9pPr marL="3886200" lvl="8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dirty="0"/>
              <a:t>Demonstrating Satellite-based Quantum Key Distribution from CubeSat form factor</a:t>
            </a:r>
          </a:p>
          <a:p>
            <a:pPr lvl="1"/>
            <a:r>
              <a:rPr lang="en-GB" sz="1600" dirty="0"/>
              <a:t>Enabling secure communications through distribution of symmetric keys</a:t>
            </a:r>
          </a:p>
          <a:p>
            <a:pPr lvl="1"/>
            <a:r>
              <a:rPr lang="en-GB" sz="1600" dirty="0"/>
              <a:t>Quantum safe encryption &amp; Key Management Services</a:t>
            </a:r>
          </a:p>
          <a:p>
            <a:pPr lvl="1"/>
            <a:r>
              <a:rPr lang="en-GB" sz="1600" dirty="0"/>
              <a:t>Development of Quantum Source &amp; Optical Ground Station Receivers </a:t>
            </a:r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4924-9F72-837B-FD3E-62D1DDC9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284331-BAF1-9D1E-A1C6-0F1E7183A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50FE88BD-7AE6-B86E-4AB4-9462B479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F9E3E7-15C5-C66C-7DE1-E4859027275C}"/>
              </a:ext>
            </a:extLst>
          </p:cNvPr>
          <p:cNvSpPr txBox="1"/>
          <p:nvPr/>
        </p:nvSpPr>
        <p:spPr>
          <a:xfrm>
            <a:off x="1371600" y="842545"/>
            <a:ext cx="9720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Quantum Source and Receiver developed by Craft Prospect Ltd. with support from University of Strathclyde and University of Bristol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523657-650E-E618-B76B-FA5B19D10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251" y="3589597"/>
            <a:ext cx="3155563" cy="1793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C4CF2-B56A-CBF8-4857-E899727B9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774" y="3514431"/>
            <a:ext cx="3838422" cy="19442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D3CA3F-DD94-F8C5-62D0-17AFFDF1AA6C}"/>
              </a:ext>
            </a:extLst>
          </p:cNvPr>
          <p:cNvSpPr txBox="1"/>
          <p:nvPr/>
        </p:nvSpPr>
        <p:spPr>
          <a:xfrm>
            <a:off x="1689628" y="5616323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BB84 Protocol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C7FD07-821F-B87C-8105-7A6BB272AFC4}"/>
              </a:ext>
            </a:extLst>
          </p:cNvPr>
          <p:cNvSpPr txBox="1"/>
          <p:nvPr/>
        </p:nvSpPr>
        <p:spPr>
          <a:xfrm>
            <a:off x="5241438" y="5649452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CPL Quantum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19918-2972-94D5-F325-F188013FB341}"/>
              </a:ext>
            </a:extLst>
          </p:cNvPr>
          <p:cNvSpPr txBox="1"/>
          <p:nvPr/>
        </p:nvSpPr>
        <p:spPr>
          <a:xfrm>
            <a:off x="7612814" y="5616323"/>
            <a:ext cx="4155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CPL Quantum Source pulse intensities with decoy state</a:t>
            </a:r>
          </a:p>
        </p:txBody>
      </p:sp>
    </p:spTree>
    <p:extLst>
      <p:ext uri="{BB962C8B-B14F-4D97-AF65-F5344CB8AC3E}">
        <p14:creationId xmlns:p14="http://schemas.microsoft.com/office/powerpoint/2010/main" val="317664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3355-6761-A737-7B0A-ED43C5B7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Free Space Optical Communications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00EDA0-0B25-71E0-E5DD-1CDB8E42D5B2}"/>
              </a:ext>
            </a:extLst>
          </p:cNvPr>
          <p:cNvSpPr txBox="1">
            <a:spLocks/>
          </p:cNvSpPr>
          <p:nvPr/>
        </p:nvSpPr>
        <p:spPr>
          <a:xfrm>
            <a:off x="838200" y="1436629"/>
            <a:ext cx="10515600" cy="4351338"/>
          </a:xfrm>
          <a:prstGeom prst="rect">
            <a:avLst/>
          </a:prstGeom>
        </p:spPr>
        <p:txBody>
          <a:bodyPr/>
          <a:lstStyle>
            <a:lvl1pPr marL="228600" lvl="0" indent="-228600" algn="l" rtl="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dirty="0">
                <a:solidFill>
                  <a:schemeClr val="tx1"/>
                </a:solidFill>
                <a:latin typeface="+mn-lt"/>
              </a:defRPr>
            </a:lvl1pPr>
            <a:lvl2pPr marL="685800" lvl="1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400" dirty="0">
                <a:solidFill>
                  <a:schemeClr val="tx1"/>
                </a:solidFill>
                <a:latin typeface="+mn-lt"/>
              </a:defRPr>
            </a:lvl2pPr>
            <a:lvl3pPr marL="1143000" lvl="2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3pPr>
            <a:lvl4pPr marL="1600200" lvl="3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4pPr>
            <a:lvl5pPr marL="2057400" lvl="4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5pPr>
            <a:lvl6pPr marL="2514600" lvl="5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6pPr>
            <a:lvl7pPr marL="2971800" lvl="6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7pPr>
            <a:lvl8pPr marL="3429000" lvl="7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8pPr>
            <a:lvl9pPr marL="3886200" lvl="8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dirty="0"/>
              <a:t>Enabling high data rate downlinks for growing data heavy Satellite missions</a:t>
            </a:r>
          </a:p>
          <a:p>
            <a:pPr lvl="1"/>
            <a:r>
              <a:rPr lang="en-GB" sz="1600" dirty="0"/>
              <a:t>Following CCSDS O3K Standardisation</a:t>
            </a:r>
          </a:p>
          <a:p>
            <a:pPr lvl="1"/>
            <a:r>
              <a:rPr lang="en-GB" sz="1600" dirty="0"/>
              <a:t>Reconfigurable Optical FPGA for deployment of alternative protocols</a:t>
            </a:r>
          </a:p>
          <a:p>
            <a:pPr lvl="1"/>
            <a:r>
              <a:rPr lang="en-GB" sz="1600" dirty="0"/>
              <a:t>Demonstration of Variable and Adaptable optical communications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69DACF3-D872-E341-AE41-D5B12C5C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801449-85D8-AFB2-A025-FC65750C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177EAFDC-3B97-E16A-DD76-EC6BD5AEC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12" name="Picture 11" descr="Image">
            <a:extLst>
              <a:ext uri="{FF2B5EF4-FFF2-40B4-BE49-F238E27FC236}">
                <a16:creationId xmlns:a16="http://schemas.microsoft.com/office/drawing/2014/main" id="{BF73BE16-498B-722E-E50E-8B9162AB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944" y="3092016"/>
            <a:ext cx="3528804" cy="2679501"/>
          </a:xfrm>
          <a:prstGeom prst="rect">
            <a:avLst/>
          </a:prstGeom>
        </p:spPr>
      </p:pic>
      <p:pic>
        <p:nvPicPr>
          <p:cNvPr id="13" name="Content Placeholder 15" descr="Testbench setup">
            <a:extLst>
              <a:ext uri="{FF2B5EF4-FFF2-40B4-BE49-F238E27FC236}">
                <a16:creationId xmlns:a16="http://schemas.microsoft.com/office/drawing/2014/main" id="{CB8B1539-F533-7A28-9DD5-EB0C7F00E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98" y="3108466"/>
            <a:ext cx="3528804" cy="264660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67CF82-35B7-6EDC-A147-3CEA9F2C3361}"/>
              </a:ext>
            </a:extLst>
          </p:cNvPr>
          <p:cNvSpPr txBox="1"/>
          <p:nvPr/>
        </p:nvSpPr>
        <p:spPr>
          <a:xfrm>
            <a:off x="1371600" y="840473"/>
            <a:ext cx="6293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Dedicated Optical Transceiver subsystem developed by Craft in partnership with e2e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6238F-039E-193C-16A4-0B8CD14070D6}"/>
              </a:ext>
            </a:extLst>
          </p:cNvPr>
          <p:cNvSpPr txBox="1"/>
          <p:nvPr/>
        </p:nvSpPr>
        <p:spPr>
          <a:xfrm>
            <a:off x="2869850" y="5745144"/>
            <a:ext cx="2337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Optical Transceiver prototype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43B51C-5D8C-75F7-F05F-7D74227CD28F}"/>
              </a:ext>
            </a:extLst>
          </p:cNvPr>
          <p:cNvSpPr txBox="1"/>
          <p:nvPr/>
        </p:nvSpPr>
        <p:spPr>
          <a:xfrm>
            <a:off x="7091787" y="5787967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OOK Signal generation testing</a:t>
            </a:r>
          </a:p>
        </p:txBody>
      </p:sp>
    </p:spTree>
    <p:extLst>
      <p:ext uri="{BB962C8B-B14F-4D97-AF65-F5344CB8AC3E}">
        <p14:creationId xmlns:p14="http://schemas.microsoft.com/office/powerpoint/2010/main" val="3378281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DC4B1-DE3E-F1D3-E2C4-E2D361DDF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0"/>
            <a:ext cx="10515599" cy="1325563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rgbClr val="E93F3F"/>
                </a:solidFill>
                <a:latin typeface="Montserrat" panose="00000500000000000000" pitchFamily="2" charset="0"/>
              </a:rPr>
              <a:t>Hyperspectral Imaging</a:t>
            </a:r>
            <a:endParaRPr lang="en-GB" sz="3600" b="1" dirty="0">
              <a:solidFill>
                <a:srgbClr val="E93F3F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A23378-1CE9-AFEE-8B08-D65FF3F035BA}"/>
              </a:ext>
            </a:extLst>
          </p:cNvPr>
          <p:cNvSpPr txBox="1">
            <a:spLocks/>
          </p:cNvSpPr>
          <p:nvPr/>
        </p:nvSpPr>
        <p:spPr>
          <a:xfrm>
            <a:off x="838200" y="1510752"/>
            <a:ext cx="10515600" cy="4351338"/>
          </a:xfrm>
          <a:prstGeom prst="rect">
            <a:avLst/>
          </a:prstGeom>
        </p:spPr>
        <p:txBody>
          <a:bodyPr/>
          <a:lstStyle>
            <a:lvl1pPr marL="228600" lvl="0" indent="-228600" algn="l" rtl="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800" dirty="0">
                <a:solidFill>
                  <a:schemeClr val="tx1"/>
                </a:solidFill>
                <a:latin typeface="+mn-lt"/>
              </a:defRPr>
            </a:lvl1pPr>
            <a:lvl2pPr marL="685800" lvl="1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400" dirty="0">
                <a:solidFill>
                  <a:schemeClr val="tx1"/>
                </a:solidFill>
                <a:latin typeface="+mn-lt"/>
              </a:defRPr>
            </a:lvl2pPr>
            <a:lvl3pPr marL="1143000" lvl="2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dirty="0">
                <a:solidFill>
                  <a:schemeClr val="tx1"/>
                </a:solidFill>
                <a:latin typeface="+mn-lt"/>
              </a:defRPr>
            </a:lvl3pPr>
            <a:lvl4pPr marL="1600200" lvl="3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4pPr>
            <a:lvl5pPr marL="2057400" lvl="4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5pPr>
            <a:lvl6pPr marL="2514600" lvl="5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6pPr>
            <a:lvl7pPr marL="2971800" lvl="6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7pPr>
            <a:lvl8pPr marL="3429000" lvl="7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8pPr>
            <a:lvl9pPr marL="3886200" lvl="8" indent="-228600" algn="l" rtl="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dirty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dirty="0"/>
              <a:t>Primary Earth Observation payload </a:t>
            </a:r>
          </a:p>
          <a:p>
            <a:pPr lvl="1"/>
            <a:r>
              <a:rPr lang="en-GB" sz="1600" dirty="0"/>
              <a:t>32 Bands within the VNIR spectrum</a:t>
            </a:r>
          </a:p>
          <a:p>
            <a:pPr lvl="1"/>
            <a:r>
              <a:rPr lang="en-GB" sz="1600" dirty="0"/>
              <a:t>Tuneable data products based on end user needs</a:t>
            </a:r>
          </a:p>
          <a:p>
            <a:endParaRPr lang="en-GB" sz="20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F50E15-4BE4-7E8A-0801-034A99F0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6ED98B7-0E61-E074-5D46-673A4C78E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A310C86-FA0D-8EC5-DD0D-C57676AA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99DD7D-0661-FDA5-331C-14406850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963" y="3051236"/>
            <a:ext cx="5714195" cy="278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65CBB3-038C-3833-05E5-17AACB26F408}"/>
              </a:ext>
            </a:extLst>
          </p:cNvPr>
          <p:cNvSpPr txBox="1"/>
          <p:nvPr/>
        </p:nvSpPr>
        <p:spPr>
          <a:xfrm>
            <a:off x="1055440" y="881257"/>
            <a:ext cx="8640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 err="1"/>
              <a:t>Simera’s</a:t>
            </a:r>
            <a:r>
              <a:rPr lang="en-GB" sz="1400" i="1" dirty="0"/>
              <a:t> Hyperscape100 used for generating hyperspectral data products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78429-4103-7CF6-718A-F46F59E10465}"/>
              </a:ext>
            </a:extLst>
          </p:cNvPr>
          <p:cNvSpPr txBox="1"/>
          <p:nvPr/>
        </p:nvSpPr>
        <p:spPr>
          <a:xfrm>
            <a:off x="7385741" y="5811721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Processed Hyperspectral Output</a:t>
            </a:r>
          </a:p>
        </p:txBody>
      </p:sp>
      <p:pic>
        <p:nvPicPr>
          <p:cNvPr id="1028" name="Picture 4" descr="xScape100 Cubesat Imager">
            <a:extLst>
              <a:ext uri="{FF2B5EF4-FFF2-40B4-BE49-F238E27FC236}">
                <a16:creationId xmlns:a16="http://schemas.microsoft.com/office/drawing/2014/main" id="{199932B7-7210-6319-8710-27AB826D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25" y="3051236"/>
            <a:ext cx="4176464" cy="2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6BCA70-4EB4-2363-1DBB-153BD441D469}"/>
              </a:ext>
            </a:extLst>
          </p:cNvPr>
          <p:cNvSpPr txBox="1"/>
          <p:nvPr/>
        </p:nvSpPr>
        <p:spPr>
          <a:xfrm>
            <a:off x="2528250" y="5811721"/>
            <a:ext cx="1510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/>
              <a:t>Simera</a:t>
            </a:r>
            <a:r>
              <a:rPr lang="en-GB" sz="1400" i="1" dirty="0"/>
              <a:t> xScape100</a:t>
            </a:r>
          </a:p>
        </p:txBody>
      </p:sp>
    </p:spTree>
    <p:extLst>
      <p:ext uri="{BB962C8B-B14F-4D97-AF65-F5344CB8AC3E}">
        <p14:creationId xmlns:p14="http://schemas.microsoft.com/office/powerpoint/2010/main" val="334116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41CD7-EB25-AB12-DD8A-30637202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93F3F"/>
                </a:solidFill>
                <a:latin typeface="Montserrat" panose="00000500000000000000" pitchFamily="2" charset="0"/>
              </a:rPr>
              <a:t>High Performance Data Processing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70A7952-6040-DD14-AB66-4F1135A8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14728-AFB3-4C59-8630-1D073813AF31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58AC3C6-A1AD-06E0-C838-E45D0D14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70BDF-2880-41B1-B2BF-C4643273A6E3}" type="datetime1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434D6B02-7B8A-C0AA-CA97-A2E5D11A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18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VOLT-experimenters@craftprospect.com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49755C-1F03-9FDC-C0B9-BF4A1498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688" y="1376622"/>
            <a:ext cx="5332000" cy="2285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6FDC64-F920-F335-DF8F-DC34FAAEDF72}"/>
              </a:ext>
            </a:extLst>
          </p:cNvPr>
          <p:cNvSpPr txBox="1"/>
          <p:nvPr/>
        </p:nvSpPr>
        <p:spPr>
          <a:xfrm>
            <a:off x="838200" y="1380078"/>
            <a:ext cx="5761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Generation of Earth Observation Data products &amp; deployment of Machine Learning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Processing hyperspectral imagery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Reconfigurable data processing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Sandboxing for Ops-Sat experimentation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Data Assurance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25A611-32A6-2552-9EF1-E0DF75B8BB38}"/>
              </a:ext>
            </a:extLst>
          </p:cNvPr>
          <p:cNvSpPr txBox="1"/>
          <p:nvPr/>
        </p:nvSpPr>
        <p:spPr>
          <a:xfrm>
            <a:off x="1055440" y="881257"/>
            <a:ext cx="9937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KP Labs’ Leopard provides high performance data processing within VOLT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372B561-2DB5-70F8-D464-98C1426FD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3397046"/>
            <a:ext cx="7729074" cy="281743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C96AA8F-E4D8-98A6-9EA0-D015ABBBB220}"/>
              </a:ext>
            </a:extLst>
          </p:cNvPr>
          <p:cNvSpPr txBox="1"/>
          <p:nvPr/>
        </p:nvSpPr>
        <p:spPr>
          <a:xfrm>
            <a:off x="3114569" y="6180404"/>
            <a:ext cx="2949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Reconfigurable Data Processing Chain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DD7472E-17C0-73A3-99E9-EE020D47C6AE}"/>
              </a:ext>
            </a:extLst>
          </p:cNvPr>
          <p:cNvSpPr txBox="1"/>
          <p:nvPr/>
        </p:nvSpPr>
        <p:spPr>
          <a:xfrm>
            <a:off x="9604750" y="3275111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KP Labs’ Leopard</a:t>
            </a:r>
          </a:p>
        </p:txBody>
      </p:sp>
    </p:spTree>
    <p:extLst>
      <p:ext uri="{BB962C8B-B14F-4D97-AF65-F5344CB8AC3E}">
        <p14:creationId xmlns:p14="http://schemas.microsoft.com/office/powerpoint/2010/main" val="2047786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4999"/>
                <a:lumMod val="110000"/>
              </a:schemeClr>
            </a:gs>
            <a:gs pos="50000">
              <a:schemeClr val="phClr">
                <a:tint val="73000"/>
                <a:satMod val="103000"/>
                <a:lumMod val="104999"/>
              </a:schemeClr>
            </a:gs>
            <a:gs pos="100000">
              <a:schemeClr val="phClr">
                <a:tint val="81000"/>
                <a:satMod val="109000"/>
                <a:lumMod val="104999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>
          <a:solidFill>
            <a:schemeClr val="phClr"/>
          </a:solidFill>
          <a:prstDash val="solid"/>
          <a:miter lim="800000"/>
        </a:ln>
        <a:ln w="12700" cap="flat">
          <a:solidFill>
            <a:schemeClr val="phClr"/>
          </a:solidFill>
          <a:prstDash val="solid"/>
          <a:miter lim="800000"/>
        </a:ln>
        <a:ln w="19050" cap="flat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L Presentation Template.potx  -  back-up version  -  Read-Only" id="{3205CF12-FC3B-4A86-BE32-05F32C8801C9}" vid="{A4B0A16A-F05A-40AB-A1D7-AE7934BC25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4999"/>
                <a:lumMod val="110000"/>
              </a:schemeClr>
            </a:gs>
            <a:gs pos="50000">
              <a:schemeClr val="phClr">
                <a:tint val="73000"/>
                <a:satMod val="103000"/>
                <a:lumMod val="104999"/>
              </a:schemeClr>
            </a:gs>
            <a:gs pos="100000">
              <a:schemeClr val="phClr">
                <a:tint val="81000"/>
                <a:satMod val="109000"/>
                <a:lumMod val="104999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>
          <a:solidFill>
            <a:schemeClr val="phClr"/>
          </a:solidFill>
          <a:prstDash val="solid"/>
          <a:miter lim="800000"/>
        </a:ln>
        <a:ln w="12700" cap="flat">
          <a:solidFill>
            <a:schemeClr val="phClr"/>
          </a:solidFill>
          <a:prstDash val="solid"/>
          <a:miter lim="800000"/>
        </a:ln>
        <a:ln w="19050" cap="flat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6fba45-8eb4-4cda-8c71-b4db7ccff07b">
      <Terms xmlns="http://schemas.microsoft.com/office/infopath/2007/PartnerControls"/>
    </lcf76f155ced4ddcb4097134ff3c332f>
    <TaxCatchAll xmlns="8cb2f910-e5de-4e2e-a88d-a8047659d1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F9C33F1FFD574299E90001461545D8" ma:contentTypeVersion="18" ma:contentTypeDescription="Create a new document." ma:contentTypeScope="" ma:versionID="2c2d06fc91193709da06617871bd8081">
  <xsd:schema xmlns:xsd="http://www.w3.org/2001/XMLSchema" xmlns:xs="http://www.w3.org/2001/XMLSchema" xmlns:p="http://schemas.microsoft.com/office/2006/metadata/properties" xmlns:ns2="c16fba45-8eb4-4cda-8c71-b4db7ccff07b" xmlns:ns3="8cb2f910-e5de-4e2e-a88d-a8047659d122" targetNamespace="http://schemas.microsoft.com/office/2006/metadata/properties" ma:root="true" ma:fieldsID="95644774ed73fdf612ed28207f9b3044" ns2:_="" ns3:_="">
    <xsd:import namespace="c16fba45-8eb4-4cda-8c71-b4db7ccff07b"/>
    <xsd:import namespace="8cb2f910-e5de-4e2e-a88d-a8047659d1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fba45-8eb4-4cda-8c71-b4db7ccff0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d6798c7-29c2-486a-a29d-b74fba2f88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b2f910-e5de-4e2e-a88d-a8047659d12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dc942ad-6304-4cad-9cc2-58689fff7687}" ma:internalName="TaxCatchAll" ma:showField="CatchAllData" ma:web="8cb2f910-e5de-4e2e-a88d-a8047659d1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BE1B7D-AFEF-4379-B045-D657678A87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B3A5B6-333B-4207-844D-34A0D569E6CA}">
  <ds:schemaRefs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4bc96635-b026-4bb5-b2c0-f2aaa966c1a9"/>
    <ds:schemaRef ds:uri="74673d9f-5461-4901-bdab-1694578ef426"/>
    <ds:schemaRef ds:uri="c16fba45-8eb4-4cda-8c71-b4db7ccff07b"/>
    <ds:schemaRef ds:uri="8cb2f910-e5de-4e2e-a88d-a8047659d122"/>
  </ds:schemaRefs>
</ds:datastoreItem>
</file>

<file path=customXml/itemProps3.xml><?xml version="1.0" encoding="utf-8"?>
<ds:datastoreItem xmlns:ds="http://schemas.openxmlformats.org/officeDocument/2006/customXml" ds:itemID="{77C3E0CC-7398-4B8F-BF37-8CB4D37C69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6fba45-8eb4-4cda-8c71-b4db7ccff07b"/>
    <ds:schemaRef ds:uri="8cb2f910-e5de-4e2e-a88d-a8047659d1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CPL Presentation Template v1</Template>
  <TotalTime>405</TotalTime>
  <Words>845</Words>
  <Application>Microsoft Office PowerPoint</Application>
  <PresentationFormat>Widescreen</PresentationFormat>
  <Paragraphs>197</Paragraphs>
  <Slides>15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Montserrat</vt:lpstr>
      <vt:lpstr>Calibri</vt:lpstr>
      <vt:lpstr>Microsoft JhengHei</vt:lpstr>
      <vt:lpstr>Abadi</vt:lpstr>
      <vt:lpstr>Arial</vt:lpstr>
      <vt:lpstr>Office Theme</vt:lpstr>
      <vt:lpstr>VOLT – External Slides</vt:lpstr>
      <vt:lpstr>Craft Prospect Ltd. Overview</vt:lpstr>
      <vt:lpstr>Craft Prospect Ltd. Facilities </vt:lpstr>
      <vt:lpstr>PowerPoint Presentation</vt:lpstr>
      <vt:lpstr>PowerPoint Presentation</vt:lpstr>
      <vt:lpstr>Quantum Key Distribution</vt:lpstr>
      <vt:lpstr>Free Space Optical Communications</vt:lpstr>
      <vt:lpstr>Hyperspectral Imaging</vt:lpstr>
      <vt:lpstr>High Performance Data Processing</vt:lpstr>
      <vt:lpstr>Responsive Operations</vt:lpstr>
      <vt:lpstr>Nomadic Optical Ground Station</vt:lpstr>
      <vt:lpstr>Mission Services</vt:lpstr>
      <vt:lpstr>Ops-Sat Experimenter Service  </vt:lpstr>
      <vt:lpstr>Project Schedule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Aitken</dc:creator>
  <cp:lastModifiedBy>Kirsty Morrison</cp:lastModifiedBy>
  <cp:revision>3</cp:revision>
  <dcterms:created xsi:type="dcterms:W3CDTF">2024-03-12T11:42:53Z</dcterms:created>
  <dcterms:modified xsi:type="dcterms:W3CDTF">2024-03-13T13:07:21Z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3584">
    <vt:lpwstr>11</vt:lpwstr>
  </property>
  <property fmtid="{D5CDD505-2E9C-101B-9397-08002B2CF9AE}" pid="3" name="MediaServiceImageTags">
    <vt:lpwstr/>
  </property>
  <property fmtid="{D5CDD505-2E9C-101B-9397-08002B2CF9AE}" pid="4" name="ContentTypeId">
    <vt:lpwstr>0x010100EDF9C33F1FFD574299E90001461545D8</vt:lpwstr>
  </property>
</Properties>
</file>